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Lst>
  <p:sldSz cx="6858000" cy="9144000" type="screen4x3"/>
  <p:notesSz cx="6883400" cy="9906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29" userDrawn="1">
          <p15:clr>
            <a:srgbClr val="A4A3A4"/>
          </p15:clr>
        </p15:guide>
        <p15:guide id="2" pos="2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Dallennes" initials="RD"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D29F7C"/>
    <a:srgbClr val="D9AE90"/>
    <a:srgbClr val="625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382" autoAdjust="0"/>
  </p:normalViewPr>
  <p:slideViewPr>
    <p:cSldViewPr>
      <p:cViewPr>
        <p:scale>
          <a:sx n="49" d="100"/>
          <a:sy n="49" d="100"/>
        </p:scale>
        <p:origin x="-1572" y="-30"/>
      </p:cViewPr>
      <p:guideLst>
        <p:guide orient="horz" pos="1429"/>
        <p:guide pos="2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31/03/2020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31/03/2020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31/03/2020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31/03/2020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31/03/2020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31/03/2020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31/03/2020</a:t>
            </a:fld>
            <a:endParaRPr lang="fr-BE"/>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uvernement.fr/info-coronavirus" TargetMode="Externa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inrs.fr/dms/inrs/CatalogueAffiche/TI-A-743/A743.pdf" TargetMode="External"/><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inrs.fr/dms/inrs/CatalogueAffiche/TI-A-774/A774.pdf" TargetMode="External"/><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MSA LOGO&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698" y="8037940"/>
            <a:ext cx="1557259" cy="78253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262440" y="3722221"/>
            <a:ext cx="6334911" cy="5314275"/>
            <a:chOff x="197133" y="2340492"/>
            <a:chExt cx="6334911" cy="5314275"/>
          </a:xfrm>
        </p:grpSpPr>
        <p:sp>
          <p:nvSpPr>
            <p:cNvPr id="24" name="ZoneTexte 23"/>
            <p:cNvSpPr txBox="1"/>
            <p:nvPr/>
          </p:nvSpPr>
          <p:spPr>
            <a:xfrm>
              <a:off x="197133" y="2340492"/>
              <a:ext cx="6334911" cy="5314275"/>
            </a:xfrm>
            <a:prstGeom prst="rect">
              <a:avLst/>
            </a:prstGeom>
            <a:noFill/>
          </p:spPr>
          <p:txBody>
            <a:bodyPr wrap="square" rtlCol="0">
              <a:spAutoFit/>
            </a:bodyPr>
            <a:lstStyle/>
            <a:p>
              <a:pPr marL="266700"/>
              <a:r>
                <a:rPr lang="fr-FR" sz="1300" b="1" dirty="0" smtClean="0">
                  <a:solidFill>
                    <a:srgbClr val="625356"/>
                  </a:solidFill>
                  <a:latin typeface="Arial" panose="020B0604020202020204" pitchFamily="34" charset="0"/>
                  <a:cs typeface="Arial" panose="020B0604020202020204" pitchFamily="34" charset="0"/>
                </a:rPr>
                <a:t>Les modalités de transmission</a:t>
              </a:r>
            </a:p>
            <a:p>
              <a:pPr marL="266700"/>
              <a:endParaRPr lang="fr-FR" sz="200" dirty="0" smtClean="0">
                <a:latin typeface="Arial" panose="020B0604020202020204" pitchFamily="34" charset="0"/>
                <a:ea typeface="Verdana" panose="020B0604030504040204" pitchFamily="34" charset="0"/>
                <a:cs typeface="Arial" panose="020B0604020202020204" pitchFamily="34" charset="0"/>
              </a:endParaRPr>
            </a:p>
            <a:p>
              <a:pPr>
                <a:spcBef>
                  <a:spcPts val="100"/>
                </a:spcBef>
                <a:spcAft>
                  <a:spcPts val="200"/>
                </a:spcAft>
              </a:pPr>
              <a:r>
                <a:rPr lang="fr-FR" sz="1100" dirty="0">
                  <a:latin typeface="Arial" panose="020B0604020202020204" pitchFamily="34" charset="0"/>
                  <a:cs typeface="Arial" panose="020B0604020202020204" pitchFamily="34" charset="0"/>
                </a:rPr>
                <a:t>La maladie se transmet par les gouttelettes (sécrétions invisibles </a:t>
              </a:r>
              <a:r>
                <a:rPr lang="fr-FR" sz="1100" dirty="0" smtClean="0">
                  <a:latin typeface="Arial" panose="020B0604020202020204" pitchFamily="34" charset="0"/>
                  <a:cs typeface="Arial" panose="020B0604020202020204" pitchFamily="34" charset="0"/>
                </a:rPr>
                <a:t>projetées lors </a:t>
              </a:r>
              <a:r>
                <a:rPr lang="fr-FR" sz="1100" dirty="0">
                  <a:latin typeface="Arial" panose="020B0604020202020204" pitchFamily="34" charset="0"/>
                  <a:cs typeface="Arial" panose="020B0604020202020204" pitchFamily="34" charset="0"/>
                </a:rPr>
                <a:t>d’éternuements ou de </a:t>
              </a:r>
              <a:r>
                <a:rPr lang="fr-FR" sz="1100" dirty="0" smtClean="0">
                  <a:latin typeface="Arial" panose="020B0604020202020204" pitchFamily="34" charset="0"/>
                  <a:cs typeface="Arial" panose="020B0604020202020204" pitchFamily="34" charset="0"/>
                </a:rPr>
                <a:t>toux) lors d’un </a:t>
              </a:r>
              <a:r>
                <a:rPr lang="fr-FR" sz="1100" dirty="0">
                  <a:latin typeface="Arial" panose="020B0604020202020204" pitchFamily="34" charset="0"/>
                  <a:cs typeface="Arial" panose="020B0604020202020204" pitchFamily="34" charset="0"/>
                </a:rPr>
                <a:t>contact </a:t>
              </a:r>
              <a:r>
                <a:rPr lang="fr-FR" sz="1100" dirty="0" smtClean="0">
                  <a:latin typeface="Arial" panose="020B0604020202020204" pitchFamily="34" charset="0"/>
                  <a:cs typeface="Arial" panose="020B0604020202020204" pitchFamily="34" charset="0"/>
                </a:rPr>
                <a:t>étroit </a:t>
              </a:r>
              <a:r>
                <a:rPr lang="fr-FR" sz="1100" dirty="0">
                  <a:latin typeface="Arial" panose="020B0604020202020204" pitchFamily="34" charset="0"/>
                  <a:cs typeface="Arial" panose="020B0604020202020204" pitchFamily="34" charset="0"/>
                </a:rPr>
                <a:t>: même lieu de vie, contact direct à moins d’un mètre lors d’une toux, d’un éternuement ou une discussion en l’absence de mesures de protection. Un des autres vecteurs privilégiés de la transmission du virus est le contact des mains non lavées par l’intermédiaire des contacts mains / </a:t>
              </a:r>
              <a:r>
                <a:rPr lang="fr-FR" sz="1100" dirty="0" smtClean="0">
                  <a:latin typeface="Arial" panose="020B0604020202020204" pitchFamily="34" charset="0"/>
                  <a:cs typeface="Arial" panose="020B0604020202020204" pitchFamily="34" charset="0"/>
                </a:rPr>
                <a:t>visage. C’est </a:t>
              </a:r>
              <a:r>
                <a:rPr lang="fr-FR" sz="1100" dirty="0">
                  <a:latin typeface="Arial" panose="020B0604020202020204" pitchFamily="34" charset="0"/>
                  <a:cs typeface="Arial" panose="020B0604020202020204" pitchFamily="34" charset="0"/>
                </a:rPr>
                <a:t>donc pourquoi les gestes barrières et les mesures de distanciation sociale sont indispensables pour se protéger de la maladie</a:t>
              </a:r>
              <a:r>
                <a:rPr lang="fr-FR" sz="1050" dirty="0" smtClean="0">
                  <a:latin typeface="Arial" panose="020B0604020202020204" pitchFamily="34" charset="0"/>
                  <a:cs typeface="Arial" panose="020B0604020202020204" pitchFamily="34" charset="0"/>
                </a:rPr>
                <a:t>.</a:t>
              </a:r>
            </a:p>
            <a:p>
              <a:pPr>
                <a:spcBef>
                  <a:spcPts val="100"/>
                </a:spcBef>
                <a:spcAft>
                  <a:spcPts val="200"/>
                </a:spcAft>
              </a:pPr>
              <a:endParaRPr lang="fr-FR" sz="2000" dirty="0" smtClean="0">
                <a:latin typeface="Arial" panose="020B0604020202020204" pitchFamily="34" charset="0"/>
                <a:cs typeface="Arial" panose="020B0604020202020204" pitchFamily="34" charset="0"/>
              </a:endParaRPr>
            </a:p>
            <a:p>
              <a:pPr marL="266700"/>
              <a:r>
                <a:rPr lang="fr-FR" sz="1300" b="1" dirty="0">
                  <a:solidFill>
                    <a:srgbClr val="625356"/>
                  </a:solidFill>
                  <a:latin typeface="Arial" panose="020B0604020202020204" pitchFamily="34" charset="0"/>
                  <a:cs typeface="Arial" panose="020B0604020202020204" pitchFamily="34" charset="0"/>
                </a:rPr>
                <a:t>Les mesures barrière</a:t>
              </a:r>
            </a:p>
            <a:p>
              <a:pPr marL="266700"/>
              <a:endParaRPr lang="fr-FR" sz="100" dirty="0">
                <a:latin typeface="Arial" panose="020B0604020202020204" pitchFamily="34" charset="0"/>
                <a:ea typeface="Verdana" panose="020B0604030504040204" pitchFamily="34" charset="0"/>
                <a:cs typeface="Arial" panose="020B0604020202020204" pitchFamily="34" charset="0"/>
              </a:endParaRPr>
            </a:p>
            <a:p>
              <a:r>
                <a:rPr lang="fr-FR" sz="1100" dirty="0">
                  <a:latin typeface="Arial" panose="020B0604020202020204" pitchFamily="34" charset="0"/>
                  <a:cs typeface="Arial" panose="020B0604020202020204" pitchFamily="34" charset="0"/>
                </a:rPr>
                <a:t>Face aux infections respiratoires, les </a:t>
              </a:r>
              <a:r>
                <a:rPr lang="fr-FR" sz="1100" dirty="0" smtClean="0">
                  <a:latin typeface="Arial" panose="020B0604020202020204" pitchFamily="34" charset="0"/>
                  <a:cs typeface="Arial" panose="020B0604020202020204" pitchFamily="34" charset="0"/>
                </a:rPr>
                <a:t>« </a:t>
              </a:r>
              <a:r>
                <a:rPr lang="fr-FR" sz="1100" b="1" dirty="0" smtClean="0">
                  <a:latin typeface="Arial" panose="020B0604020202020204" pitchFamily="34" charset="0"/>
                  <a:cs typeface="Arial" panose="020B0604020202020204" pitchFamily="34" charset="0"/>
                </a:rPr>
                <a:t>gestes barrière </a:t>
              </a:r>
              <a:r>
                <a:rPr lang="fr-FR" sz="1100" dirty="0" smtClean="0">
                  <a:latin typeface="Arial" panose="020B0604020202020204" pitchFamily="34" charset="0"/>
                  <a:cs typeface="Arial" panose="020B0604020202020204" pitchFamily="34" charset="0"/>
                </a:rPr>
                <a:t>»</a:t>
              </a:r>
              <a:r>
                <a:rPr lang="fr-FR" sz="1100" b="1" dirty="0" smtClean="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sont des </a:t>
              </a:r>
              <a:r>
                <a:rPr lang="fr-FR" sz="1100" dirty="0" smtClean="0">
                  <a:latin typeface="Arial" panose="020B0604020202020204" pitchFamily="34" charset="0"/>
                  <a:cs typeface="Arial" panose="020B0604020202020204" pitchFamily="34" charset="0"/>
                </a:rPr>
                <a:t>mesures simples </a:t>
              </a:r>
              <a:r>
                <a:rPr lang="fr-FR" sz="1100" dirty="0">
                  <a:latin typeface="Arial" panose="020B0604020202020204" pitchFamily="34" charset="0"/>
                  <a:cs typeface="Arial" panose="020B0604020202020204" pitchFamily="34" charset="0"/>
                </a:rPr>
                <a:t>pour préserver votre santé, celle de vos salariés et celle de l’entourage :</a:t>
              </a:r>
            </a:p>
            <a:p>
              <a:pPr marL="171450" lvl="0" indent="-171450">
                <a:buFont typeface="Arial" panose="020B0604020202020204" pitchFamily="34" charset="0"/>
                <a:buChar char="•"/>
              </a:pPr>
              <a:r>
                <a:rPr lang="fr-FR" sz="1100" dirty="0">
                  <a:latin typeface="Arial" panose="020B0604020202020204" pitchFamily="34" charset="0"/>
                  <a:cs typeface="Arial" panose="020B0604020202020204" pitchFamily="34" charset="0"/>
                </a:rPr>
                <a:t>Se laver les mains très régulièrement,</a:t>
              </a:r>
            </a:p>
            <a:p>
              <a:pPr marL="171450" lvl="0" indent="-171450">
                <a:buFont typeface="Arial" panose="020B0604020202020204" pitchFamily="34" charset="0"/>
                <a:buChar char="•"/>
              </a:pPr>
              <a:r>
                <a:rPr lang="fr-FR" sz="1100" dirty="0">
                  <a:latin typeface="Arial" panose="020B0604020202020204" pitchFamily="34" charset="0"/>
                  <a:cs typeface="Arial" panose="020B0604020202020204" pitchFamily="34" charset="0"/>
                </a:rPr>
                <a:t>Tousser ou éternuer dans son coude,</a:t>
              </a:r>
            </a:p>
            <a:p>
              <a:pPr marL="171450" lvl="0" indent="-171450">
                <a:buFont typeface="Arial" panose="020B0604020202020204" pitchFamily="34" charset="0"/>
                <a:buChar char="•"/>
              </a:pPr>
              <a:r>
                <a:rPr lang="fr-FR" sz="1100" dirty="0">
                  <a:latin typeface="Arial" panose="020B0604020202020204" pitchFamily="34" charset="0"/>
                  <a:cs typeface="Arial" panose="020B0604020202020204" pitchFamily="34" charset="0"/>
                </a:rPr>
                <a:t>Utiliser des mouchoirs à usage unique et les jeter,</a:t>
              </a:r>
            </a:p>
            <a:p>
              <a:pPr marL="171450" lvl="0" indent="-171450">
                <a:buFont typeface="Arial" panose="020B0604020202020204" pitchFamily="34" charset="0"/>
                <a:buChar char="•"/>
              </a:pPr>
              <a:r>
                <a:rPr lang="fr-FR" sz="1100" dirty="0">
                  <a:latin typeface="Arial" panose="020B0604020202020204" pitchFamily="34" charset="0"/>
                  <a:cs typeface="Arial" panose="020B0604020202020204" pitchFamily="34" charset="0"/>
                </a:rPr>
                <a:t>Saluer sans se serrer la main et sans embrassades</a:t>
              </a:r>
              <a:r>
                <a:rPr lang="fr-FR" sz="1100" dirty="0" smtClean="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fr-FR" sz="700" dirty="0">
                <a:latin typeface="Arial" panose="020B0604020202020204" pitchFamily="34" charset="0"/>
                <a:cs typeface="Arial" panose="020B0604020202020204" pitchFamily="34" charset="0"/>
              </a:endParaRPr>
            </a:p>
            <a:p>
              <a:pPr lvl="0"/>
              <a:r>
                <a:rPr lang="fr-FR" sz="1000" dirty="0" smtClean="0">
                  <a:latin typeface="Arial" panose="020B0604020202020204" pitchFamily="34" charset="0"/>
                  <a:cs typeface="Arial" panose="020B0604020202020204" pitchFamily="34" charset="0"/>
                </a:rPr>
                <a:t>Plus d’informations : </a:t>
              </a:r>
              <a:r>
                <a:rPr lang="fr-FR" sz="1000" dirty="0" smtClean="0">
                  <a:latin typeface="Arial" panose="020B0604020202020204" pitchFamily="34" charset="0"/>
                  <a:cs typeface="Arial" panose="020B0604020202020204" pitchFamily="34" charset="0"/>
                  <a:hlinkClick r:id="rId3"/>
                </a:rPr>
                <a:t>gouvernement.fr/info-coronavirus</a:t>
              </a:r>
              <a:r>
                <a:rPr lang="fr-FR" sz="1000" dirty="0" smtClean="0">
                  <a:latin typeface="Arial" panose="020B0604020202020204" pitchFamily="34" charset="0"/>
                  <a:cs typeface="Arial" panose="020B0604020202020204" pitchFamily="34" charset="0"/>
                </a:rPr>
                <a:t> </a:t>
              </a:r>
            </a:p>
            <a:p>
              <a:pPr lvl="0"/>
              <a:endParaRPr lang="fr-FR" sz="2000" dirty="0">
                <a:latin typeface="Arial" panose="020B0604020202020204" pitchFamily="34" charset="0"/>
                <a:cs typeface="Arial" panose="020B0604020202020204" pitchFamily="34" charset="0"/>
              </a:endParaRPr>
            </a:p>
            <a:p>
              <a:pPr marL="266700"/>
              <a:r>
                <a:rPr lang="fr-FR" sz="1300" b="1" dirty="0">
                  <a:solidFill>
                    <a:srgbClr val="625356"/>
                  </a:solidFill>
                  <a:latin typeface="Arial" panose="020B0604020202020204" pitchFamily="34" charset="0"/>
                  <a:cs typeface="Arial" panose="020B0604020202020204" pitchFamily="34" charset="0"/>
                </a:rPr>
                <a:t>Le lavage des mains</a:t>
              </a:r>
            </a:p>
            <a:p>
              <a:pPr marL="266700"/>
              <a:endParaRPr lang="fr-FR" sz="100" dirty="0">
                <a:latin typeface="Arial" panose="020B0604020202020204" pitchFamily="34" charset="0"/>
                <a:ea typeface="Verdana" panose="020B0604030504040204" pitchFamily="34" charset="0"/>
                <a:cs typeface="Arial" panose="020B0604020202020204" pitchFamily="34" charset="0"/>
              </a:endParaRPr>
            </a:p>
            <a:p>
              <a:r>
                <a:rPr lang="fr-FR" sz="1100" dirty="0" smtClean="0">
                  <a:latin typeface="Arial" panose="020B0604020202020204" pitchFamily="34" charset="0"/>
                  <a:cs typeface="Arial" panose="020B0604020202020204" pitchFamily="34" charset="0"/>
                </a:rPr>
                <a:t>Un </a:t>
              </a:r>
              <a:r>
                <a:rPr lang="fr-FR" sz="1100" dirty="0">
                  <a:latin typeface="Arial" panose="020B0604020202020204" pitchFamily="34" charset="0"/>
                  <a:cs typeface="Arial" panose="020B0604020202020204" pitchFamily="34" charset="0"/>
                </a:rPr>
                <a:t>lavage des mains efficace et régulier est la meilleure des mesures </a:t>
              </a:r>
              <a:r>
                <a:rPr lang="fr-FR" sz="1100" dirty="0" smtClean="0">
                  <a:latin typeface="Arial" panose="020B0604020202020204" pitchFamily="34" charset="0"/>
                  <a:cs typeface="Arial" panose="020B0604020202020204" pitchFamily="34" charset="0"/>
                </a:rPr>
                <a:t>barrière. Il doit être fait à </a:t>
              </a:r>
              <a:r>
                <a:rPr lang="fr-FR" sz="1100" dirty="0">
                  <a:latin typeface="Arial" panose="020B0604020202020204" pitchFamily="34" charset="0"/>
                  <a:cs typeface="Arial" panose="020B0604020202020204" pitchFamily="34" charset="0"/>
                </a:rPr>
                <a:t>l’eau chaude si possible, avec du savon (liquide avec distributeur</a:t>
              </a:r>
              <a:r>
                <a:rPr lang="fr-FR" sz="1100" i="1"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rouleaux de papier essuie-mains ou</a:t>
              </a:r>
              <a:r>
                <a:rPr lang="fr-FR" sz="1100" i="1" dirty="0">
                  <a:latin typeface="Arial" panose="020B0604020202020204" pitchFamily="34" charset="0"/>
                  <a:cs typeface="Arial" panose="020B0604020202020204" pitchFamily="34" charset="0"/>
                </a:rPr>
                <a:t> </a:t>
              </a:r>
              <a:r>
                <a:rPr lang="fr-FR" sz="1100" dirty="0">
                  <a:latin typeface="Arial" panose="020B0604020202020204" pitchFamily="34" charset="0"/>
                  <a:cs typeface="Arial" panose="020B0604020202020204" pitchFamily="34" charset="0"/>
                </a:rPr>
                <a:t>chiffon individuel </a:t>
              </a:r>
              <a:r>
                <a:rPr lang="fr-FR" sz="1100" dirty="0" smtClean="0">
                  <a:latin typeface="Arial" panose="020B0604020202020204" pitchFamily="34" charset="0"/>
                  <a:cs typeface="Arial" panose="020B0604020202020204" pitchFamily="34" charset="0"/>
                </a:rPr>
                <a:t>jetable. Ce </a:t>
              </a:r>
              <a:r>
                <a:rPr lang="fr-FR" sz="1100" dirty="0">
                  <a:latin typeface="Arial" panose="020B0604020202020204" pitchFamily="34" charset="0"/>
                  <a:cs typeface="Arial" panose="020B0604020202020204" pitchFamily="34" charset="0"/>
                </a:rPr>
                <a:t>lavage peut être complété par une application de gel ou de solution </a:t>
              </a:r>
              <a:r>
                <a:rPr lang="fr-FR" sz="1100" dirty="0" err="1">
                  <a:latin typeface="Arial" panose="020B0604020202020204" pitchFamily="34" charset="0"/>
                  <a:cs typeface="Arial" panose="020B0604020202020204" pitchFamily="34" charset="0"/>
                </a:rPr>
                <a:t>hydroalcoolique</a:t>
              </a:r>
              <a:r>
                <a:rPr lang="fr-FR" sz="1100" dirty="0">
                  <a:latin typeface="Arial" panose="020B0604020202020204" pitchFamily="34" charset="0"/>
                  <a:cs typeface="Arial" panose="020B0604020202020204" pitchFamily="34" charset="0"/>
                </a:rPr>
                <a:t> qui n’est efficace que sur des mains propres</a:t>
              </a:r>
              <a:r>
                <a:rPr lang="fr-FR" sz="1100" dirty="0" smtClean="0">
                  <a:latin typeface="Arial" panose="020B0604020202020204" pitchFamily="34" charset="0"/>
                  <a:cs typeface="Arial" panose="020B0604020202020204" pitchFamily="34" charset="0"/>
                </a:rPr>
                <a:t>.</a:t>
              </a:r>
            </a:p>
            <a:p>
              <a:endParaRPr lang="fr-FR" sz="1100" dirty="0">
                <a:latin typeface="Arial" panose="020B0604020202020204" pitchFamily="34" charset="0"/>
                <a:cs typeface="Arial" panose="020B0604020202020204" pitchFamily="34" charset="0"/>
              </a:endParaRPr>
            </a:p>
            <a:p>
              <a:endParaRPr lang="fr-FR" sz="1000" dirty="0" smtClean="0">
                <a:latin typeface="Arial" panose="020B0604020202020204" pitchFamily="34" charset="0"/>
                <a:cs typeface="Arial" panose="020B0604020202020204" pitchFamily="34" charset="0"/>
              </a:endParaRPr>
            </a:p>
            <a:p>
              <a:pPr>
                <a:spcBef>
                  <a:spcPts val="100"/>
                </a:spcBef>
                <a:spcAft>
                  <a:spcPts val="200"/>
                </a:spcAft>
              </a:pPr>
              <a:endParaRPr lang="fr-FR" sz="1050" dirty="0">
                <a:latin typeface="Arial" panose="020B0604020202020204" pitchFamily="34" charset="0"/>
                <a:cs typeface="Arial" panose="020B0604020202020204" pitchFamily="34" charset="0"/>
              </a:endParaRPr>
            </a:p>
            <a:p>
              <a:pPr>
                <a:spcBef>
                  <a:spcPts val="100"/>
                </a:spcBef>
                <a:spcAft>
                  <a:spcPts val="200"/>
                </a:spcAft>
              </a:pPr>
              <a:endParaRPr lang="fr-FR" sz="1050" dirty="0" smtClean="0">
                <a:latin typeface="Arial" panose="020B0604020202020204" pitchFamily="34" charset="0"/>
                <a:ea typeface="Verdana" panose="020B0604030504040204" pitchFamily="34" charset="0"/>
                <a:cs typeface="Arial" panose="020B0604020202020204" pitchFamily="34" charset="0"/>
              </a:endParaRPr>
            </a:p>
            <a:p>
              <a:pPr>
                <a:spcBef>
                  <a:spcPts val="100"/>
                </a:spcBef>
                <a:spcAft>
                  <a:spcPts val="200"/>
                </a:spcAft>
              </a:pPr>
              <a:endParaRPr lang="fr-FR" sz="1050" dirty="0">
                <a:latin typeface="Arial" panose="020B0604020202020204" pitchFamily="34" charset="0"/>
                <a:ea typeface="Verdana" panose="020B0604030504040204" pitchFamily="34" charset="0"/>
                <a:cs typeface="Arial" panose="020B0604020202020204" pitchFamily="34" charset="0"/>
              </a:endParaRPr>
            </a:p>
          </p:txBody>
        </p:sp>
        <p:sp>
          <p:nvSpPr>
            <p:cNvPr id="26" name="Freeform 9"/>
            <p:cNvSpPr>
              <a:spLocks/>
            </p:cNvSpPr>
            <p:nvPr/>
          </p:nvSpPr>
          <p:spPr bwMode="auto">
            <a:xfrm>
              <a:off x="332941" y="2412500"/>
              <a:ext cx="167640" cy="137160"/>
            </a:xfrm>
            <a:custGeom>
              <a:avLst/>
              <a:gdLst>
                <a:gd name="T0" fmla="*/ 220 w 220"/>
                <a:gd name="T1" fmla="*/ 126 h 183"/>
                <a:gd name="T2" fmla="*/ 220 w 220"/>
                <a:gd name="T3" fmla="*/ 126 h 183"/>
                <a:gd name="T4" fmla="*/ 220 w 220"/>
                <a:gd name="T5" fmla="*/ 56 h 183"/>
                <a:gd name="T6" fmla="*/ 163 w 220"/>
                <a:gd name="T7" fmla="*/ 0 h 183"/>
                <a:gd name="T8" fmla="*/ 0 w 220"/>
                <a:gd name="T9" fmla="*/ 0 h 183"/>
                <a:gd name="T10" fmla="*/ 0 w 220"/>
                <a:gd name="T11" fmla="*/ 183 h 183"/>
                <a:gd name="T12" fmla="*/ 163 w 220"/>
                <a:gd name="T13" fmla="*/ 183 h 183"/>
                <a:gd name="T14" fmla="*/ 220 w 220"/>
                <a:gd name="T15" fmla="*/ 126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83">
                  <a:moveTo>
                    <a:pt x="220" y="126"/>
                  </a:moveTo>
                  <a:lnTo>
                    <a:pt x="220" y="126"/>
                  </a:lnTo>
                  <a:lnTo>
                    <a:pt x="220" y="56"/>
                  </a:lnTo>
                  <a:cubicBezTo>
                    <a:pt x="220" y="56"/>
                    <a:pt x="220" y="0"/>
                    <a:pt x="163" y="0"/>
                  </a:cubicBezTo>
                  <a:lnTo>
                    <a:pt x="0" y="0"/>
                  </a:lnTo>
                  <a:lnTo>
                    <a:pt x="0" y="183"/>
                  </a:lnTo>
                  <a:lnTo>
                    <a:pt x="163" y="183"/>
                  </a:lnTo>
                  <a:cubicBezTo>
                    <a:pt x="163" y="183"/>
                    <a:pt x="220" y="183"/>
                    <a:pt x="220" y="126"/>
                  </a:cubicBezTo>
                  <a:close/>
                </a:path>
              </a:pathLst>
            </a:custGeom>
            <a:solidFill>
              <a:srgbClr val="9999FF"/>
            </a:solidFill>
            <a:ln w="0">
              <a:noFill/>
              <a:prstDash val="solid"/>
              <a:round/>
              <a:headEnd/>
              <a:tailEnd/>
            </a:ln>
          </p:spPr>
          <p:txBody>
            <a:bodyPr rot="0" vert="horz" wrap="square" lIns="91440" tIns="45720" rIns="91440" bIns="45720" anchor="t" anchorCtr="0" upright="1">
              <a:noAutofit/>
            </a:bodyPr>
            <a:lstStyle/>
            <a:p>
              <a:endParaRPr lang="fr-FR">
                <a:solidFill>
                  <a:srgbClr val="92D050"/>
                </a:solidFill>
              </a:endParaRPr>
            </a:p>
          </p:txBody>
        </p:sp>
      </p:grpSp>
      <p:sp>
        <p:nvSpPr>
          <p:cNvPr id="28" name="Rectangle 27"/>
          <p:cNvSpPr/>
          <p:nvPr/>
        </p:nvSpPr>
        <p:spPr>
          <a:xfrm>
            <a:off x="262440" y="2915816"/>
            <a:ext cx="6478928" cy="615553"/>
          </a:xfrm>
          <a:prstGeom prst="rect">
            <a:avLst/>
          </a:prstGeom>
        </p:spPr>
        <p:txBody>
          <a:bodyPr wrap="square">
            <a:spAutoFit/>
          </a:bodyPr>
          <a:lstStyle/>
          <a:p>
            <a:pPr>
              <a:spcBef>
                <a:spcPts val="200"/>
              </a:spcBef>
              <a:spcAft>
                <a:spcPts val="200"/>
              </a:spcAft>
            </a:pPr>
            <a:r>
              <a:rPr lang="fr-FR" sz="1700" b="1" dirty="0" smtClean="0">
                <a:solidFill>
                  <a:srgbClr val="92D050"/>
                </a:solidFill>
                <a:latin typeface="Arial" panose="020B0604020202020204" pitchFamily="34" charset="0"/>
                <a:cs typeface="Arial" panose="020B0604020202020204" pitchFamily="34" charset="0"/>
              </a:rPr>
              <a:t>Fiche 1 : les mesures barrière à mettre en place dans votre entreprise afin de lutter contre la propagation du Covid-19</a:t>
            </a:r>
            <a:r>
              <a:rPr lang="fr-FR" sz="1700" b="1" dirty="0" smtClean="0">
                <a:solidFill>
                  <a:srgbClr val="D29F7C"/>
                </a:solidFill>
                <a:latin typeface="Arial" panose="020B0604020202020204" pitchFamily="34" charset="0"/>
                <a:cs typeface="Arial" panose="020B0604020202020204" pitchFamily="34" charset="0"/>
              </a:rPr>
              <a:t>.</a:t>
            </a:r>
          </a:p>
        </p:txBody>
      </p:sp>
      <p:sp>
        <p:nvSpPr>
          <p:cNvPr id="30" name="ZoneTexte 29"/>
          <p:cNvSpPr txBox="1"/>
          <p:nvPr/>
        </p:nvSpPr>
        <p:spPr>
          <a:xfrm>
            <a:off x="5805264" y="505892"/>
            <a:ext cx="1005716" cy="215444"/>
          </a:xfrm>
          <a:prstGeom prst="rect">
            <a:avLst/>
          </a:prstGeom>
          <a:noFill/>
        </p:spPr>
        <p:txBody>
          <a:bodyPr wrap="square" rtlCol="0">
            <a:spAutoFit/>
          </a:bodyPr>
          <a:lstStyle/>
          <a:p>
            <a:r>
              <a:rPr lang="fr-FR"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 mars 2020</a:t>
            </a:r>
          </a:p>
        </p:txBody>
      </p:sp>
      <p:sp>
        <p:nvSpPr>
          <p:cNvPr id="19" name="Freeform 9"/>
          <p:cNvSpPr>
            <a:spLocks/>
          </p:cNvSpPr>
          <p:nvPr/>
        </p:nvSpPr>
        <p:spPr bwMode="auto">
          <a:xfrm>
            <a:off x="381040" y="5442952"/>
            <a:ext cx="167640" cy="137160"/>
          </a:xfrm>
          <a:custGeom>
            <a:avLst/>
            <a:gdLst>
              <a:gd name="T0" fmla="*/ 220 w 220"/>
              <a:gd name="T1" fmla="*/ 126 h 183"/>
              <a:gd name="T2" fmla="*/ 220 w 220"/>
              <a:gd name="T3" fmla="*/ 126 h 183"/>
              <a:gd name="T4" fmla="*/ 220 w 220"/>
              <a:gd name="T5" fmla="*/ 56 h 183"/>
              <a:gd name="T6" fmla="*/ 163 w 220"/>
              <a:gd name="T7" fmla="*/ 0 h 183"/>
              <a:gd name="T8" fmla="*/ 0 w 220"/>
              <a:gd name="T9" fmla="*/ 0 h 183"/>
              <a:gd name="T10" fmla="*/ 0 w 220"/>
              <a:gd name="T11" fmla="*/ 183 h 183"/>
              <a:gd name="T12" fmla="*/ 163 w 220"/>
              <a:gd name="T13" fmla="*/ 183 h 183"/>
              <a:gd name="T14" fmla="*/ 220 w 220"/>
              <a:gd name="T15" fmla="*/ 126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83">
                <a:moveTo>
                  <a:pt x="220" y="126"/>
                </a:moveTo>
                <a:lnTo>
                  <a:pt x="220" y="126"/>
                </a:lnTo>
                <a:lnTo>
                  <a:pt x="220" y="56"/>
                </a:lnTo>
                <a:cubicBezTo>
                  <a:pt x="220" y="56"/>
                  <a:pt x="220" y="0"/>
                  <a:pt x="163" y="0"/>
                </a:cubicBezTo>
                <a:lnTo>
                  <a:pt x="0" y="0"/>
                </a:lnTo>
                <a:lnTo>
                  <a:pt x="0" y="183"/>
                </a:lnTo>
                <a:lnTo>
                  <a:pt x="163" y="183"/>
                </a:lnTo>
                <a:cubicBezTo>
                  <a:pt x="163" y="183"/>
                  <a:pt x="220" y="183"/>
                  <a:pt x="220" y="126"/>
                </a:cubicBezTo>
                <a:close/>
              </a:path>
            </a:pathLst>
          </a:custGeom>
          <a:solidFill>
            <a:srgbClr val="9999FF"/>
          </a:solidFill>
          <a:ln w="0">
            <a:noFill/>
            <a:prstDash val="solid"/>
            <a:round/>
            <a:headEnd/>
            <a:tailEnd/>
          </a:ln>
        </p:spPr>
        <p:txBody>
          <a:bodyPr rot="0" vert="horz" wrap="square" lIns="91440" tIns="45720" rIns="91440" bIns="45720" anchor="t" anchorCtr="0" upright="1">
            <a:noAutofit/>
          </a:bodyPr>
          <a:lstStyle/>
          <a:p>
            <a:endParaRPr lang="fr-FR"/>
          </a:p>
        </p:txBody>
      </p:sp>
      <p:sp>
        <p:nvSpPr>
          <p:cNvPr id="20" name="Freeform 9"/>
          <p:cNvSpPr>
            <a:spLocks/>
          </p:cNvSpPr>
          <p:nvPr/>
        </p:nvSpPr>
        <p:spPr bwMode="auto">
          <a:xfrm>
            <a:off x="398248" y="7243152"/>
            <a:ext cx="167640" cy="137160"/>
          </a:xfrm>
          <a:custGeom>
            <a:avLst/>
            <a:gdLst>
              <a:gd name="T0" fmla="*/ 220 w 220"/>
              <a:gd name="T1" fmla="*/ 126 h 183"/>
              <a:gd name="T2" fmla="*/ 220 w 220"/>
              <a:gd name="T3" fmla="*/ 126 h 183"/>
              <a:gd name="T4" fmla="*/ 220 w 220"/>
              <a:gd name="T5" fmla="*/ 56 h 183"/>
              <a:gd name="T6" fmla="*/ 163 w 220"/>
              <a:gd name="T7" fmla="*/ 0 h 183"/>
              <a:gd name="T8" fmla="*/ 0 w 220"/>
              <a:gd name="T9" fmla="*/ 0 h 183"/>
              <a:gd name="T10" fmla="*/ 0 w 220"/>
              <a:gd name="T11" fmla="*/ 183 h 183"/>
              <a:gd name="T12" fmla="*/ 163 w 220"/>
              <a:gd name="T13" fmla="*/ 183 h 183"/>
              <a:gd name="T14" fmla="*/ 220 w 220"/>
              <a:gd name="T15" fmla="*/ 126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83">
                <a:moveTo>
                  <a:pt x="220" y="126"/>
                </a:moveTo>
                <a:lnTo>
                  <a:pt x="220" y="126"/>
                </a:lnTo>
                <a:lnTo>
                  <a:pt x="220" y="56"/>
                </a:lnTo>
                <a:cubicBezTo>
                  <a:pt x="220" y="56"/>
                  <a:pt x="220" y="0"/>
                  <a:pt x="163" y="0"/>
                </a:cubicBezTo>
                <a:lnTo>
                  <a:pt x="0" y="0"/>
                </a:lnTo>
                <a:lnTo>
                  <a:pt x="0" y="183"/>
                </a:lnTo>
                <a:lnTo>
                  <a:pt x="163" y="183"/>
                </a:lnTo>
                <a:cubicBezTo>
                  <a:pt x="163" y="183"/>
                  <a:pt x="220" y="183"/>
                  <a:pt x="220" y="126"/>
                </a:cubicBezTo>
                <a:close/>
              </a:path>
            </a:pathLst>
          </a:custGeom>
          <a:solidFill>
            <a:srgbClr val="9999FF"/>
          </a:solidFill>
          <a:ln w="0">
            <a:noFill/>
            <a:prstDash val="solid"/>
            <a:round/>
            <a:headEnd/>
            <a:tailEnd/>
          </a:ln>
        </p:spPr>
        <p:txBody>
          <a:bodyPr rot="0" vert="horz" wrap="square" lIns="91440" tIns="45720" rIns="91440" bIns="45720" anchor="t" anchorCtr="0" upright="1">
            <a:noAutofit/>
          </a:bodyPr>
          <a:lstStyle/>
          <a:p>
            <a:endParaRPr lang="fr-FR"/>
          </a:p>
        </p:txBody>
      </p:sp>
      <p:sp>
        <p:nvSpPr>
          <p:cNvPr id="15" name="Rectangle 14"/>
          <p:cNvSpPr/>
          <p:nvPr/>
        </p:nvSpPr>
        <p:spPr>
          <a:xfrm>
            <a:off x="141038" y="8492951"/>
            <a:ext cx="4368082" cy="553998"/>
          </a:xfrm>
          <a:prstGeom prst="rect">
            <a:avLst/>
          </a:prstGeom>
          <a:solidFill>
            <a:srgbClr val="9999FF"/>
          </a:solidFill>
        </p:spPr>
        <p:txBody>
          <a:bodyPr wrap="square">
            <a:spAutoFit/>
          </a:bodyPr>
          <a:lstStyle/>
          <a:p>
            <a:pPr>
              <a:spcBef>
                <a:spcPts val="200"/>
              </a:spcBef>
              <a:spcAft>
                <a:spcPts val="200"/>
              </a:spcAft>
            </a:pPr>
            <a:r>
              <a:rPr lang="fr-FR" sz="1500" b="1" dirty="0" smtClean="0">
                <a:solidFill>
                  <a:schemeClr val="bg1"/>
                </a:solidFill>
                <a:latin typeface="Arial" panose="020B0604020202020204" pitchFamily="34" charset="0"/>
                <a:cs typeface="Arial" panose="020B0604020202020204" pitchFamily="34" charset="0"/>
              </a:rPr>
              <a:t>FICHE 1 : les mesures barrière pour éviter la propagation du Covid-19.</a:t>
            </a:r>
          </a:p>
        </p:txBody>
      </p:sp>
      <p:pic>
        <p:nvPicPr>
          <p:cNvPr id="14" name="Image 13" descr="Une image contenant capture d’écran&#10;&#10;Description générée automatiquement">
            <a:extLst>
              <a:ext uri="{FF2B5EF4-FFF2-40B4-BE49-F238E27FC236}">
                <a16:creationId xmlns="" xmlns:a16="http://schemas.microsoft.com/office/drawing/2014/main" id="{484B6CF1-6AA0-D74A-A466-B836B443B3D9}"/>
              </a:ext>
            </a:extLst>
          </p:cNvPr>
          <p:cNvPicPr>
            <a:picLocks noChangeAspect="1"/>
          </p:cNvPicPr>
          <p:nvPr/>
        </p:nvPicPr>
        <p:blipFill rotWithShape="1">
          <a:blip r:embed="rId4">
            <a:extLst>
              <a:ext uri="{28A0092B-C50C-407E-A947-70E740481C1C}">
                <a14:useLocalDpi xmlns:a14="http://schemas.microsoft.com/office/drawing/2010/main" val="0"/>
              </a:ext>
            </a:extLst>
          </a:blip>
          <a:srcRect t="4045" r="9367" b="69661"/>
          <a:stretch/>
        </p:blipFill>
        <p:spPr>
          <a:xfrm>
            <a:off x="9330" y="-180528"/>
            <a:ext cx="6848670" cy="2808312"/>
          </a:xfrm>
          <a:prstGeom prst="rect">
            <a:avLst/>
          </a:prstGeom>
        </p:spPr>
      </p:pic>
      <p:sp>
        <p:nvSpPr>
          <p:cNvPr id="16" name="ZoneTexte 15"/>
          <p:cNvSpPr txBox="1"/>
          <p:nvPr/>
        </p:nvSpPr>
        <p:spPr>
          <a:xfrm>
            <a:off x="3500" y="1835696"/>
            <a:ext cx="6823616" cy="1015663"/>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Covid-19 : maintien d’activité et mesures sanitaires, la MSA à vos côtés</a:t>
            </a:r>
            <a:endParaRPr lang="fr-FR" sz="2000" b="1" spc="-4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7746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MSA LOGO&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698" y="8037940"/>
            <a:ext cx="1557259" cy="78253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500" y="1199818"/>
            <a:ext cx="6823616" cy="400110"/>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Covid-19 : les mesures barrière</a:t>
            </a:r>
          </a:p>
        </p:txBody>
      </p:sp>
      <p:sp>
        <p:nvSpPr>
          <p:cNvPr id="24" name="ZoneTexte 23"/>
          <p:cNvSpPr txBox="1"/>
          <p:nvPr/>
        </p:nvSpPr>
        <p:spPr>
          <a:xfrm>
            <a:off x="262440" y="2723401"/>
            <a:ext cx="6334911" cy="4944943"/>
          </a:xfrm>
          <a:prstGeom prst="rect">
            <a:avLst/>
          </a:prstGeom>
          <a:noFill/>
        </p:spPr>
        <p:txBody>
          <a:bodyPr wrap="square" rtlCol="0">
            <a:spAutoFit/>
          </a:bodyPr>
          <a:lstStyle/>
          <a:p>
            <a:pPr marL="266700"/>
            <a:r>
              <a:rPr lang="fr-FR" sz="1300" b="1" dirty="0">
                <a:solidFill>
                  <a:srgbClr val="625356"/>
                </a:solidFill>
                <a:latin typeface="Arial" panose="020B0604020202020204" pitchFamily="34" charset="0"/>
                <a:cs typeface="Arial" panose="020B0604020202020204" pitchFamily="34" charset="0"/>
              </a:rPr>
              <a:t>Quelques conseils à respecter en situation de travail : </a:t>
            </a:r>
          </a:p>
          <a:p>
            <a:pPr marL="171450" lvl="0" indent="-171450">
              <a:spcBef>
                <a:spcPts val="1800"/>
              </a:spcBef>
              <a:buFont typeface="Arial" panose="020B0604020202020204" pitchFamily="34" charset="0"/>
              <a:buChar char="•"/>
            </a:pPr>
            <a:r>
              <a:rPr lang="fr-FR" sz="1100" dirty="0">
                <a:latin typeface="Arial" panose="020B0604020202020204" pitchFamily="34" charset="0"/>
                <a:cs typeface="Arial" panose="020B0604020202020204" pitchFamily="34" charset="0"/>
              </a:rPr>
              <a:t>Une personne à la fois pour se laver les mains au </a:t>
            </a:r>
            <a:r>
              <a:rPr lang="fr-FR" sz="1100" dirty="0" smtClean="0">
                <a:latin typeface="Arial" panose="020B0604020202020204" pitchFamily="34" charset="0"/>
                <a:cs typeface="Arial" panose="020B0604020202020204" pitchFamily="34" charset="0"/>
              </a:rPr>
              <a:t>lavabo.</a:t>
            </a:r>
            <a:endParaRPr lang="fr-FR" sz="1100" dirty="0">
              <a:latin typeface="Arial" panose="020B0604020202020204" pitchFamily="34" charset="0"/>
              <a:cs typeface="Arial" panose="020B0604020202020204" pitchFamily="34" charset="0"/>
            </a:endParaRPr>
          </a:p>
          <a:p>
            <a:pPr marL="171450" lvl="0" indent="-171450">
              <a:spcBef>
                <a:spcPts val="1800"/>
              </a:spcBef>
              <a:buFont typeface="Arial" panose="020B0604020202020204" pitchFamily="34" charset="0"/>
              <a:buChar char="•"/>
            </a:pPr>
            <a:r>
              <a:rPr lang="fr-FR" sz="1100" dirty="0">
                <a:latin typeface="Arial" panose="020B0604020202020204" pitchFamily="34" charset="0"/>
                <a:cs typeface="Arial" panose="020B0604020202020204" pitchFamily="34" charset="0"/>
              </a:rPr>
              <a:t>Un lavage régulier des mains, avant et après la prise de poste, entre chaque client, changement de matériel ou d’outil</a:t>
            </a:r>
            <a:r>
              <a:rPr lang="fr-FR" sz="1100" dirty="0" smtClean="0">
                <a:latin typeface="Arial" panose="020B0604020202020204" pitchFamily="34" charset="0"/>
                <a:cs typeface="Arial" panose="020B0604020202020204" pitchFamily="34" charset="0"/>
              </a:rPr>
              <a:t>...</a:t>
            </a:r>
          </a:p>
          <a:p>
            <a:pPr marL="171450" lvl="0" indent="-171450">
              <a:spcBef>
                <a:spcPts val="1800"/>
              </a:spcBef>
              <a:buFont typeface="Arial" panose="020B0604020202020204" pitchFamily="34" charset="0"/>
              <a:buChar char="•"/>
            </a:pPr>
            <a:r>
              <a:rPr lang="fr-FR" sz="1100" dirty="0" smtClean="0">
                <a:latin typeface="Arial" panose="020B0604020202020204" pitchFamily="34" charset="0"/>
                <a:cs typeface="Arial" panose="020B0604020202020204" pitchFamily="34" charset="0"/>
              </a:rPr>
              <a:t>Pour </a:t>
            </a:r>
            <a:r>
              <a:rPr lang="fr-FR" sz="1100" dirty="0">
                <a:latin typeface="Arial" panose="020B0604020202020204" pitchFamily="34" charset="0"/>
                <a:cs typeface="Arial" panose="020B0604020202020204" pitchFamily="34" charset="0"/>
              </a:rPr>
              <a:t>les personnes travaillant aux </a:t>
            </a:r>
            <a:r>
              <a:rPr lang="fr-FR" sz="1100" dirty="0" smtClean="0">
                <a:latin typeface="Arial" panose="020B0604020202020204" pitchFamily="34" charset="0"/>
                <a:cs typeface="Arial" panose="020B0604020202020204" pitchFamily="34" charset="0"/>
              </a:rPr>
              <a:t>champs : </a:t>
            </a:r>
            <a:r>
              <a:rPr lang="fr-FR" sz="1100" dirty="0">
                <a:latin typeface="Arial" panose="020B0604020202020204" pitchFamily="34" charset="0"/>
                <a:cs typeface="Arial" panose="020B0604020202020204" pitchFamily="34" charset="0"/>
              </a:rPr>
              <a:t>mettre à disposition des jerricans d’eau claire, des flacons de savon liquide et rouleaux de papier essuie-mains, et si possible du gel/solution </a:t>
            </a:r>
            <a:r>
              <a:rPr lang="fr-FR" sz="1100" dirty="0" err="1">
                <a:latin typeface="Arial" panose="020B0604020202020204" pitchFamily="34" charset="0"/>
                <a:cs typeface="Arial" panose="020B0604020202020204" pitchFamily="34" charset="0"/>
              </a:rPr>
              <a:t>hydroalcoolique</a:t>
            </a:r>
            <a:r>
              <a:rPr lang="fr-FR" sz="1100" dirty="0">
                <a:latin typeface="Arial" panose="020B0604020202020204" pitchFamily="34" charset="0"/>
                <a:cs typeface="Arial" panose="020B0604020202020204" pitchFamily="34" charset="0"/>
              </a:rPr>
              <a:t>. </a:t>
            </a:r>
          </a:p>
          <a:p>
            <a:pPr marL="171450" lvl="0" indent="-171450">
              <a:spcBef>
                <a:spcPts val="1800"/>
              </a:spcBef>
              <a:buFont typeface="Arial" panose="020B0604020202020204" pitchFamily="34" charset="0"/>
              <a:buChar char="•"/>
            </a:pPr>
            <a:r>
              <a:rPr lang="fr-FR" sz="1100" dirty="0" smtClean="0">
                <a:latin typeface="Arial" panose="020B0604020202020204" pitchFamily="34" charset="0"/>
                <a:cs typeface="Arial" panose="020B0604020202020204" pitchFamily="34" charset="0"/>
              </a:rPr>
              <a:t>Penser </a:t>
            </a:r>
            <a:r>
              <a:rPr lang="fr-FR" sz="1100" dirty="0">
                <a:latin typeface="Arial" panose="020B0604020202020204" pitchFamily="34" charset="0"/>
                <a:cs typeface="Arial" panose="020B0604020202020204" pitchFamily="34" charset="0"/>
              </a:rPr>
              <a:t>à prendre des sacs poubelles pour jeter les essuie-tout et mouchoirs. Les sacs poubelles fermés sont éliminées par la filière d'élimination de déchets classique</a:t>
            </a:r>
            <a:r>
              <a:rPr lang="fr-FR" sz="1100" dirty="0" smtClean="0">
                <a:latin typeface="Arial" panose="020B0604020202020204" pitchFamily="34" charset="0"/>
                <a:cs typeface="Arial" panose="020B0604020202020204" pitchFamily="34" charset="0"/>
              </a:rPr>
              <a:t>.</a:t>
            </a:r>
          </a:p>
          <a:p>
            <a:pPr marL="171450" lvl="0" indent="-171450">
              <a:spcBef>
                <a:spcPts val="1200"/>
              </a:spcBef>
              <a:buFont typeface="Arial" panose="020B0604020202020204" pitchFamily="34" charset="0"/>
              <a:buChar char="•"/>
            </a:pPr>
            <a:endParaRPr lang="fr-FR" sz="1100" dirty="0" smtClean="0">
              <a:latin typeface="Arial" panose="020B0604020202020204" pitchFamily="34" charset="0"/>
              <a:cs typeface="Arial" panose="020B0604020202020204" pitchFamily="34" charset="0"/>
            </a:endParaRPr>
          </a:p>
          <a:p>
            <a:pPr marL="171450" lvl="0" indent="-171450">
              <a:spcBef>
                <a:spcPts val="1200"/>
              </a:spcBef>
              <a:buFont typeface="Arial" panose="020B0604020202020204" pitchFamily="34" charset="0"/>
              <a:buChar char="•"/>
            </a:pPr>
            <a:endParaRPr lang="fr-FR" sz="1100" dirty="0">
              <a:latin typeface="Arial" panose="020B0604020202020204" pitchFamily="34" charset="0"/>
              <a:cs typeface="Arial" panose="020B0604020202020204" pitchFamily="34" charset="0"/>
            </a:endParaRPr>
          </a:p>
          <a:p>
            <a:pPr marL="266700" lvl="0">
              <a:spcBef>
                <a:spcPts val="1200"/>
              </a:spcBef>
            </a:pPr>
            <a:r>
              <a:rPr lang="fr-FR" sz="1300" b="1" dirty="0">
                <a:solidFill>
                  <a:srgbClr val="625356"/>
                </a:solidFill>
                <a:latin typeface="Arial" panose="020B0604020202020204" pitchFamily="34" charset="0"/>
                <a:cs typeface="Arial" panose="020B0604020202020204" pitchFamily="34" charset="0"/>
              </a:rPr>
              <a:t>Quelles solutions techniques mettre en œuvre </a:t>
            </a:r>
          </a:p>
          <a:p>
            <a:r>
              <a:rPr lang="fr-FR" sz="1100" dirty="0"/>
              <a:t> </a:t>
            </a:r>
            <a:endParaRPr lang="fr-FR" sz="1100" dirty="0" smtClean="0"/>
          </a:p>
          <a:p>
            <a:r>
              <a:rPr lang="fr-FR" sz="1100" dirty="0" smtClean="0">
                <a:latin typeface="Arial" panose="020B0604020202020204" pitchFamily="34" charset="0"/>
                <a:cs typeface="Arial" panose="020B0604020202020204" pitchFamily="34" charset="0"/>
              </a:rPr>
              <a:t>Veillez à privilégier </a:t>
            </a:r>
            <a:r>
              <a:rPr lang="fr-FR" sz="1100" dirty="0">
                <a:latin typeface="Arial" panose="020B0604020202020204" pitchFamily="34" charset="0"/>
                <a:cs typeface="Arial" panose="020B0604020202020204" pitchFamily="34" charset="0"/>
              </a:rPr>
              <a:t>les systèmes sans contact avec les mains : </a:t>
            </a:r>
            <a:r>
              <a:rPr lang="fr-FR" sz="1100" b="1" dirty="0">
                <a:latin typeface="Arial" panose="020B0604020202020204" pitchFamily="34" charset="0"/>
                <a:cs typeface="Arial" panose="020B0604020202020204" pitchFamily="34" charset="0"/>
              </a:rPr>
              <a:t>robinet</a:t>
            </a:r>
            <a:r>
              <a:rPr lang="fr-FR" sz="1100" dirty="0">
                <a:latin typeface="Arial" panose="020B0604020202020204" pitchFamily="34" charset="0"/>
                <a:cs typeface="Arial" panose="020B0604020202020204" pitchFamily="34" charset="0"/>
              </a:rPr>
              <a:t> et </a:t>
            </a:r>
            <a:r>
              <a:rPr lang="fr-FR" sz="1100" b="1" dirty="0">
                <a:latin typeface="Arial" panose="020B0604020202020204" pitchFamily="34" charset="0"/>
                <a:cs typeface="Arial" panose="020B0604020202020204" pitchFamily="34" charset="0"/>
              </a:rPr>
              <a:t>distributeur de savon automatique </a:t>
            </a:r>
            <a:r>
              <a:rPr lang="fr-FR" sz="1100" dirty="0">
                <a:latin typeface="Arial" panose="020B0604020202020204" pitchFamily="34" charset="0"/>
                <a:cs typeface="Arial" panose="020B0604020202020204" pitchFamily="34" charset="0"/>
              </a:rPr>
              <a:t>ou avec appui du coude, du genou, au pied...</a:t>
            </a:r>
          </a:p>
          <a:p>
            <a:endParaRPr lang="fr-FR" sz="1100" dirty="0">
              <a:latin typeface="Arial" panose="020B0604020202020204" pitchFamily="34" charset="0"/>
              <a:cs typeface="Arial" panose="020B0604020202020204" pitchFamily="34" charset="0"/>
            </a:endParaRPr>
          </a:p>
          <a:p>
            <a:endParaRPr lang="fr-FR" sz="1000" dirty="0" smtClean="0">
              <a:latin typeface="Arial" panose="020B0604020202020204" pitchFamily="34" charset="0"/>
              <a:cs typeface="Arial" panose="020B0604020202020204" pitchFamily="34" charset="0"/>
            </a:endParaRPr>
          </a:p>
          <a:p>
            <a:pPr>
              <a:spcBef>
                <a:spcPts val="100"/>
              </a:spcBef>
              <a:spcAft>
                <a:spcPts val="200"/>
              </a:spcAft>
            </a:pPr>
            <a:endParaRPr lang="fr-FR" sz="1050" dirty="0">
              <a:latin typeface="Arial" panose="020B0604020202020204" pitchFamily="34" charset="0"/>
              <a:cs typeface="Arial" panose="020B0604020202020204" pitchFamily="34" charset="0"/>
            </a:endParaRPr>
          </a:p>
          <a:p>
            <a:pPr>
              <a:spcBef>
                <a:spcPts val="100"/>
              </a:spcBef>
              <a:spcAft>
                <a:spcPts val="200"/>
              </a:spcAft>
            </a:pPr>
            <a:endParaRPr lang="fr-FR" sz="1050" dirty="0" smtClean="0">
              <a:latin typeface="Arial" panose="020B0604020202020204" pitchFamily="34" charset="0"/>
              <a:ea typeface="Verdana" panose="020B0604030504040204" pitchFamily="34" charset="0"/>
              <a:cs typeface="Arial" panose="020B0604020202020204" pitchFamily="34" charset="0"/>
            </a:endParaRPr>
          </a:p>
          <a:p>
            <a:pPr>
              <a:spcBef>
                <a:spcPts val="100"/>
              </a:spcBef>
              <a:spcAft>
                <a:spcPts val="200"/>
              </a:spcAft>
            </a:pPr>
            <a:endParaRPr lang="fr-FR" sz="1050" dirty="0">
              <a:latin typeface="Arial" panose="020B0604020202020204" pitchFamily="34" charset="0"/>
              <a:ea typeface="Verdana" panose="020B0604030504040204" pitchFamily="34" charset="0"/>
              <a:cs typeface="Arial" panose="020B0604020202020204" pitchFamily="34" charset="0"/>
            </a:endParaRPr>
          </a:p>
        </p:txBody>
      </p:sp>
      <p:sp>
        <p:nvSpPr>
          <p:cNvPr id="30" name="ZoneTexte 29"/>
          <p:cNvSpPr txBox="1"/>
          <p:nvPr/>
        </p:nvSpPr>
        <p:spPr>
          <a:xfrm>
            <a:off x="5805264" y="505892"/>
            <a:ext cx="1005716" cy="215444"/>
          </a:xfrm>
          <a:prstGeom prst="rect">
            <a:avLst/>
          </a:prstGeom>
          <a:noFill/>
        </p:spPr>
        <p:txBody>
          <a:bodyPr wrap="square" rtlCol="0">
            <a:spAutoFit/>
          </a:bodyPr>
          <a:lstStyle/>
          <a:p>
            <a:r>
              <a:rPr lang="fr-FR"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 mars 2020</a:t>
            </a:r>
          </a:p>
        </p:txBody>
      </p:sp>
      <p:sp>
        <p:nvSpPr>
          <p:cNvPr id="7" name="Freeform 9"/>
          <p:cNvSpPr>
            <a:spLocks/>
          </p:cNvSpPr>
          <p:nvPr/>
        </p:nvSpPr>
        <p:spPr bwMode="auto">
          <a:xfrm>
            <a:off x="332656" y="2850664"/>
            <a:ext cx="167640" cy="137160"/>
          </a:xfrm>
          <a:custGeom>
            <a:avLst/>
            <a:gdLst>
              <a:gd name="T0" fmla="*/ 220 w 220"/>
              <a:gd name="T1" fmla="*/ 126 h 183"/>
              <a:gd name="T2" fmla="*/ 220 w 220"/>
              <a:gd name="T3" fmla="*/ 126 h 183"/>
              <a:gd name="T4" fmla="*/ 220 w 220"/>
              <a:gd name="T5" fmla="*/ 56 h 183"/>
              <a:gd name="T6" fmla="*/ 163 w 220"/>
              <a:gd name="T7" fmla="*/ 0 h 183"/>
              <a:gd name="T8" fmla="*/ 0 w 220"/>
              <a:gd name="T9" fmla="*/ 0 h 183"/>
              <a:gd name="T10" fmla="*/ 0 w 220"/>
              <a:gd name="T11" fmla="*/ 183 h 183"/>
              <a:gd name="T12" fmla="*/ 163 w 220"/>
              <a:gd name="T13" fmla="*/ 183 h 183"/>
              <a:gd name="T14" fmla="*/ 220 w 220"/>
              <a:gd name="T15" fmla="*/ 126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83">
                <a:moveTo>
                  <a:pt x="220" y="126"/>
                </a:moveTo>
                <a:lnTo>
                  <a:pt x="220" y="126"/>
                </a:lnTo>
                <a:lnTo>
                  <a:pt x="220" y="56"/>
                </a:lnTo>
                <a:cubicBezTo>
                  <a:pt x="220" y="56"/>
                  <a:pt x="220" y="0"/>
                  <a:pt x="163" y="0"/>
                </a:cubicBezTo>
                <a:lnTo>
                  <a:pt x="0" y="0"/>
                </a:lnTo>
                <a:lnTo>
                  <a:pt x="0" y="183"/>
                </a:lnTo>
                <a:lnTo>
                  <a:pt x="163" y="183"/>
                </a:lnTo>
                <a:cubicBezTo>
                  <a:pt x="163" y="183"/>
                  <a:pt x="220" y="183"/>
                  <a:pt x="220" y="126"/>
                </a:cubicBezTo>
                <a:close/>
              </a:path>
            </a:pathLst>
          </a:custGeom>
          <a:solidFill>
            <a:srgbClr val="9999FF"/>
          </a:solidFill>
          <a:ln w="0">
            <a:noFill/>
            <a:prstDash val="solid"/>
            <a:round/>
            <a:headEnd/>
            <a:tailEnd/>
          </a:ln>
        </p:spPr>
        <p:txBody>
          <a:bodyPr rot="0" vert="horz" wrap="square" lIns="91440" tIns="45720" rIns="91440" bIns="45720" anchor="t" anchorCtr="0" upright="1">
            <a:noAutofit/>
          </a:bodyPr>
          <a:lstStyle/>
          <a:p>
            <a:endParaRPr lang="fr-FR"/>
          </a:p>
        </p:txBody>
      </p:sp>
      <p:sp>
        <p:nvSpPr>
          <p:cNvPr id="8" name="Freeform 9"/>
          <p:cNvSpPr>
            <a:spLocks/>
          </p:cNvSpPr>
          <p:nvPr/>
        </p:nvSpPr>
        <p:spPr bwMode="auto">
          <a:xfrm>
            <a:off x="333375" y="6019016"/>
            <a:ext cx="167640" cy="137160"/>
          </a:xfrm>
          <a:custGeom>
            <a:avLst/>
            <a:gdLst>
              <a:gd name="T0" fmla="*/ 220 w 220"/>
              <a:gd name="T1" fmla="*/ 126 h 183"/>
              <a:gd name="T2" fmla="*/ 220 w 220"/>
              <a:gd name="T3" fmla="*/ 126 h 183"/>
              <a:gd name="T4" fmla="*/ 220 w 220"/>
              <a:gd name="T5" fmla="*/ 56 h 183"/>
              <a:gd name="T6" fmla="*/ 163 w 220"/>
              <a:gd name="T7" fmla="*/ 0 h 183"/>
              <a:gd name="T8" fmla="*/ 0 w 220"/>
              <a:gd name="T9" fmla="*/ 0 h 183"/>
              <a:gd name="T10" fmla="*/ 0 w 220"/>
              <a:gd name="T11" fmla="*/ 183 h 183"/>
              <a:gd name="T12" fmla="*/ 163 w 220"/>
              <a:gd name="T13" fmla="*/ 183 h 183"/>
              <a:gd name="T14" fmla="*/ 220 w 220"/>
              <a:gd name="T15" fmla="*/ 126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83">
                <a:moveTo>
                  <a:pt x="220" y="126"/>
                </a:moveTo>
                <a:lnTo>
                  <a:pt x="220" y="126"/>
                </a:lnTo>
                <a:lnTo>
                  <a:pt x="220" y="56"/>
                </a:lnTo>
                <a:cubicBezTo>
                  <a:pt x="220" y="56"/>
                  <a:pt x="220" y="0"/>
                  <a:pt x="163" y="0"/>
                </a:cubicBezTo>
                <a:lnTo>
                  <a:pt x="0" y="0"/>
                </a:lnTo>
                <a:lnTo>
                  <a:pt x="0" y="183"/>
                </a:lnTo>
                <a:lnTo>
                  <a:pt x="163" y="183"/>
                </a:lnTo>
                <a:cubicBezTo>
                  <a:pt x="163" y="183"/>
                  <a:pt x="220" y="183"/>
                  <a:pt x="220" y="126"/>
                </a:cubicBezTo>
                <a:close/>
              </a:path>
            </a:pathLst>
          </a:custGeom>
          <a:solidFill>
            <a:srgbClr val="9999FF"/>
          </a:solidFill>
          <a:ln w="0">
            <a:noFill/>
            <a:prstDash val="solid"/>
            <a:round/>
            <a:headEnd/>
            <a:tailEnd/>
          </a:ln>
        </p:spPr>
        <p:txBody>
          <a:bodyPr rot="0" vert="horz" wrap="square" lIns="91440" tIns="45720" rIns="91440" bIns="45720" anchor="t" anchorCtr="0" upright="1">
            <a:noAutofit/>
          </a:bodyPr>
          <a:lstStyle/>
          <a:p>
            <a:endParaRPr lang="fr-FR"/>
          </a:p>
        </p:txBody>
      </p:sp>
      <p:sp>
        <p:nvSpPr>
          <p:cNvPr id="12" name="ZoneTexte 11"/>
          <p:cNvSpPr txBox="1"/>
          <p:nvPr/>
        </p:nvSpPr>
        <p:spPr>
          <a:xfrm>
            <a:off x="3500" y="1900153"/>
            <a:ext cx="6823616" cy="1015663"/>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Covid-19 : maintien d’activité et mesures sanitaires, la MSA à vos côtés</a:t>
            </a:r>
            <a:endParaRPr lang="fr-FR" sz="2000" b="1" spc="-4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descr="Une image contenant capture d’écran&#10;&#10;Description générée automatiquement">
            <a:extLst>
              <a:ext uri="{FF2B5EF4-FFF2-40B4-BE49-F238E27FC236}">
                <a16:creationId xmlns="" xmlns:a16="http://schemas.microsoft.com/office/drawing/2014/main" id="{484B6CF1-6AA0-D74A-A466-B836B443B3D9}"/>
              </a:ext>
            </a:extLst>
          </p:cNvPr>
          <p:cNvPicPr>
            <a:picLocks noChangeAspect="1"/>
          </p:cNvPicPr>
          <p:nvPr/>
        </p:nvPicPr>
        <p:blipFill rotWithShape="1">
          <a:blip r:embed="rId3">
            <a:extLst>
              <a:ext uri="{28A0092B-C50C-407E-A947-70E740481C1C}">
                <a14:useLocalDpi xmlns:a14="http://schemas.microsoft.com/office/drawing/2010/main" val="0"/>
              </a:ext>
            </a:extLst>
          </a:blip>
          <a:srcRect t="4045" r="9367" b="69661"/>
          <a:stretch/>
        </p:blipFill>
        <p:spPr>
          <a:xfrm>
            <a:off x="9330" y="-196097"/>
            <a:ext cx="6848670" cy="2808312"/>
          </a:xfrm>
          <a:prstGeom prst="rect">
            <a:avLst/>
          </a:prstGeom>
        </p:spPr>
      </p:pic>
      <p:sp>
        <p:nvSpPr>
          <p:cNvPr id="14" name="ZoneTexte 13"/>
          <p:cNvSpPr txBox="1"/>
          <p:nvPr/>
        </p:nvSpPr>
        <p:spPr>
          <a:xfrm>
            <a:off x="3500" y="1835696"/>
            <a:ext cx="6823616" cy="1015663"/>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Covid-19 : maintien d’activité et mesures sanitaires, la MSA à vos côtés</a:t>
            </a:r>
            <a:endParaRPr lang="fr-FR" sz="2000" b="1" spc="-4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141038" y="8492951"/>
            <a:ext cx="4368082" cy="553998"/>
          </a:xfrm>
          <a:prstGeom prst="rect">
            <a:avLst/>
          </a:prstGeom>
          <a:solidFill>
            <a:srgbClr val="9999FF"/>
          </a:solidFill>
        </p:spPr>
        <p:txBody>
          <a:bodyPr wrap="square">
            <a:spAutoFit/>
          </a:bodyPr>
          <a:lstStyle/>
          <a:p>
            <a:pPr>
              <a:spcBef>
                <a:spcPts val="200"/>
              </a:spcBef>
              <a:spcAft>
                <a:spcPts val="200"/>
              </a:spcAft>
            </a:pPr>
            <a:r>
              <a:rPr lang="fr-FR" sz="1500" b="1" dirty="0" smtClean="0">
                <a:solidFill>
                  <a:schemeClr val="bg1"/>
                </a:solidFill>
                <a:latin typeface="Arial" panose="020B0604020202020204" pitchFamily="34" charset="0"/>
                <a:cs typeface="Arial" panose="020B0604020202020204" pitchFamily="34" charset="0"/>
              </a:rPr>
              <a:t>FICHE 1 : les mesures barrière pour éviter la propagation du Covid-19.</a:t>
            </a:r>
          </a:p>
        </p:txBody>
      </p:sp>
    </p:spTree>
    <p:extLst>
      <p:ext uri="{BB962C8B-B14F-4D97-AF65-F5344CB8AC3E}">
        <p14:creationId xmlns:p14="http://schemas.microsoft.com/office/powerpoint/2010/main" val="42451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MSA LOGO&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698" y="8037940"/>
            <a:ext cx="1557259" cy="78253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500" y="1199818"/>
            <a:ext cx="6823616" cy="400110"/>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Covid-9 : les mesures barrière</a:t>
            </a:r>
          </a:p>
        </p:txBody>
      </p:sp>
      <p:sp>
        <p:nvSpPr>
          <p:cNvPr id="24" name="ZoneTexte 23"/>
          <p:cNvSpPr txBox="1"/>
          <p:nvPr/>
        </p:nvSpPr>
        <p:spPr>
          <a:xfrm>
            <a:off x="116632" y="2745611"/>
            <a:ext cx="6334911" cy="6506909"/>
          </a:xfrm>
          <a:prstGeom prst="rect">
            <a:avLst/>
          </a:prstGeom>
          <a:noFill/>
        </p:spPr>
        <p:txBody>
          <a:bodyPr wrap="square" rtlCol="0">
            <a:spAutoFit/>
          </a:bodyPr>
          <a:lstStyle/>
          <a:p>
            <a:pPr marL="266700"/>
            <a:endParaRPr lang="fr-FR" sz="200" dirty="0" smtClean="0">
              <a:latin typeface="Arial" panose="020B0604020202020204" pitchFamily="34" charset="0"/>
              <a:ea typeface="Verdana" panose="020B0604030504040204" pitchFamily="34" charset="0"/>
              <a:cs typeface="Arial" panose="020B0604020202020204" pitchFamily="34" charset="0"/>
            </a:endParaRPr>
          </a:p>
          <a:p>
            <a:pPr>
              <a:spcBef>
                <a:spcPts val="100"/>
              </a:spcBef>
              <a:spcAft>
                <a:spcPts val="200"/>
              </a:spcAft>
            </a:pPr>
            <a:r>
              <a:rPr lang="fr-FR" sz="1300" b="1" dirty="0">
                <a:solidFill>
                  <a:srgbClr val="625356"/>
                </a:solidFill>
                <a:latin typeface="Arial" panose="020B0604020202020204" pitchFamily="34" charset="0"/>
                <a:cs typeface="Arial" panose="020B0604020202020204" pitchFamily="34" charset="0"/>
              </a:rPr>
              <a:t>Comment bien se laver les mains ?</a:t>
            </a: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dirty="0" smtClean="0">
              <a:latin typeface="Arial" panose="020B0604020202020204" pitchFamily="34" charset="0"/>
              <a:cs typeface="Arial" panose="020B0604020202020204" pitchFamily="34" charset="0"/>
            </a:endParaRPr>
          </a:p>
          <a:p>
            <a:pPr>
              <a:spcBef>
                <a:spcPts val="100"/>
              </a:spcBef>
              <a:spcAft>
                <a:spcPts val="200"/>
              </a:spcAft>
            </a:pPr>
            <a:endParaRPr lang="fr-FR" sz="1100" dirty="0" smtClean="0">
              <a:latin typeface="Arial" panose="020B0604020202020204" pitchFamily="34" charset="0"/>
              <a:cs typeface="Arial" panose="020B0604020202020204" pitchFamily="34" charset="0"/>
            </a:endParaRPr>
          </a:p>
          <a:p>
            <a:pPr>
              <a:spcBef>
                <a:spcPts val="100"/>
              </a:spcBef>
              <a:spcAft>
                <a:spcPts val="200"/>
              </a:spcAft>
            </a:pPr>
            <a:r>
              <a:rPr lang="fr-FR" sz="1100" dirty="0" smtClean="0">
                <a:latin typeface="Arial" panose="020B0604020202020204" pitchFamily="34" charset="0"/>
                <a:cs typeface="Arial" panose="020B0604020202020204" pitchFamily="34" charset="0"/>
              </a:rPr>
              <a:t>Vous pouvez télécharger cette affiche conçue par l’INRS à l’adresse suivante : </a:t>
            </a:r>
          </a:p>
          <a:p>
            <a:pPr>
              <a:spcBef>
                <a:spcPts val="100"/>
              </a:spcBef>
              <a:spcAft>
                <a:spcPts val="200"/>
              </a:spcAft>
            </a:pPr>
            <a:r>
              <a:rPr lang="fr-FR" sz="1050" u="sng" dirty="0" smtClean="0">
                <a:hlinkClick r:id="rId3"/>
              </a:rPr>
              <a:t>inrs.fr/</a:t>
            </a:r>
            <a:r>
              <a:rPr lang="fr-FR" sz="1050" u="sng" dirty="0" err="1" smtClean="0">
                <a:hlinkClick r:id="rId3"/>
              </a:rPr>
              <a:t>dms</a:t>
            </a:r>
            <a:r>
              <a:rPr lang="fr-FR" sz="1050" u="sng" dirty="0" smtClean="0">
                <a:hlinkClick r:id="rId3"/>
              </a:rPr>
              <a:t>/</a:t>
            </a:r>
            <a:r>
              <a:rPr lang="fr-FR" sz="1050" u="sng" dirty="0" err="1" smtClean="0">
                <a:hlinkClick r:id="rId3"/>
              </a:rPr>
              <a:t>inrs</a:t>
            </a:r>
            <a:r>
              <a:rPr lang="fr-FR" sz="1050" u="sng" dirty="0" smtClean="0">
                <a:hlinkClick r:id="rId3"/>
              </a:rPr>
              <a:t>/</a:t>
            </a:r>
            <a:r>
              <a:rPr lang="fr-FR" sz="1050" u="sng" dirty="0" err="1" smtClean="0">
                <a:hlinkClick r:id="rId3"/>
              </a:rPr>
              <a:t>CatalogueAffiche</a:t>
            </a:r>
            <a:r>
              <a:rPr lang="fr-FR" sz="1050" u="sng" dirty="0" smtClean="0">
                <a:hlinkClick r:id="rId3"/>
              </a:rPr>
              <a:t>/TI-A-743/A743.pdf</a:t>
            </a:r>
            <a:endParaRPr lang="fr-FR" sz="1050" dirty="0" smtClean="0">
              <a:latin typeface="Arial" panose="020B0604020202020204" pitchFamily="34" charset="0"/>
              <a:cs typeface="Arial" panose="020B0604020202020204" pitchFamily="34" charset="0"/>
            </a:endParaRPr>
          </a:p>
          <a:p>
            <a:pPr>
              <a:spcBef>
                <a:spcPts val="100"/>
              </a:spcBef>
              <a:spcAft>
                <a:spcPts val="200"/>
              </a:spcAft>
            </a:pPr>
            <a:endParaRPr lang="fr-FR" sz="1050" dirty="0">
              <a:latin typeface="Arial" panose="020B0604020202020204" pitchFamily="34" charset="0"/>
              <a:cs typeface="Arial" panose="020B0604020202020204" pitchFamily="34" charset="0"/>
            </a:endParaRPr>
          </a:p>
          <a:p>
            <a:pPr>
              <a:spcBef>
                <a:spcPts val="100"/>
              </a:spcBef>
              <a:spcAft>
                <a:spcPts val="200"/>
              </a:spcAft>
            </a:pPr>
            <a:endParaRPr lang="fr-FR" sz="1050" dirty="0" smtClean="0">
              <a:latin typeface="Arial" panose="020B0604020202020204" pitchFamily="34" charset="0"/>
              <a:ea typeface="Verdana" panose="020B0604030504040204" pitchFamily="34" charset="0"/>
              <a:cs typeface="Arial" panose="020B0604020202020204" pitchFamily="34" charset="0"/>
            </a:endParaRPr>
          </a:p>
          <a:p>
            <a:pPr>
              <a:spcBef>
                <a:spcPts val="100"/>
              </a:spcBef>
              <a:spcAft>
                <a:spcPts val="200"/>
              </a:spcAft>
            </a:pPr>
            <a:endParaRPr lang="fr-FR" sz="1050" dirty="0">
              <a:latin typeface="Arial" panose="020B0604020202020204" pitchFamily="34" charset="0"/>
              <a:ea typeface="Verdana" panose="020B0604030504040204" pitchFamily="34" charset="0"/>
              <a:cs typeface="Arial" panose="020B0604020202020204" pitchFamily="34" charset="0"/>
            </a:endParaRPr>
          </a:p>
        </p:txBody>
      </p:sp>
      <p:sp>
        <p:nvSpPr>
          <p:cNvPr id="30" name="ZoneTexte 29"/>
          <p:cNvSpPr txBox="1"/>
          <p:nvPr/>
        </p:nvSpPr>
        <p:spPr>
          <a:xfrm>
            <a:off x="5805264" y="505892"/>
            <a:ext cx="1005716" cy="215444"/>
          </a:xfrm>
          <a:prstGeom prst="rect">
            <a:avLst/>
          </a:prstGeom>
          <a:noFill/>
        </p:spPr>
        <p:txBody>
          <a:bodyPr wrap="square" rtlCol="0">
            <a:spAutoFit/>
          </a:bodyPr>
          <a:lstStyle/>
          <a:p>
            <a:r>
              <a:rPr lang="fr-FR"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 mars 2020</a:t>
            </a:r>
          </a:p>
        </p:txBody>
      </p:sp>
      <p:pic>
        <p:nvPicPr>
          <p:cNvPr id="3" name="Image 2"/>
          <p:cNvPicPr>
            <a:picLocks noChangeAspect="1"/>
          </p:cNvPicPr>
          <p:nvPr/>
        </p:nvPicPr>
        <p:blipFill>
          <a:blip r:embed="rId4"/>
          <a:stretch>
            <a:fillRect/>
          </a:stretch>
        </p:blipFill>
        <p:spPr>
          <a:xfrm>
            <a:off x="1031552" y="3113970"/>
            <a:ext cx="4845720" cy="4770398"/>
          </a:xfrm>
          <a:prstGeom prst="rect">
            <a:avLst/>
          </a:prstGeom>
        </p:spPr>
      </p:pic>
      <p:sp>
        <p:nvSpPr>
          <p:cNvPr id="8" name="Freeform 9"/>
          <p:cNvSpPr>
            <a:spLocks/>
          </p:cNvSpPr>
          <p:nvPr/>
        </p:nvSpPr>
        <p:spPr bwMode="auto">
          <a:xfrm>
            <a:off x="94800" y="2411760"/>
            <a:ext cx="167640" cy="137160"/>
          </a:xfrm>
          <a:custGeom>
            <a:avLst/>
            <a:gdLst>
              <a:gd name="T0" fmla="*/ 220 w 220"/>
              <a:gd name="T1" fmla="*/ 126 h 183"/>
              <a:gd name="T2" fmla="*/ 220 w 220"/>
              <a:gd name="T3" fmla="*/ 126 h 183"/>
              <a:gd name="T4" fmla="*/ 220 w 220"/>
              <a:gd name="T5" fmla="*/ 56 h 183"/>
              <a:gd name="T6" fmla="*/ 163 w 220"/>
              <a:gd name="T7" fmla="*/ 0 h 183"/>
              <a:gd name="T8" fmla="*/ 0 w 220"/>
              <a:gd name="T9" fmla="*/ 0 h 183"/>
              <a:gd name="T10" fmla="*/ 0 w 220"/>
              <a:gd name="T11" fmla="*/ 183 h 183"/>
              <a:gd name="T12" fmla="*/ 163 w 220"/>
              <a:gd name="T13" fmla="*/ 183 h 183"/>
              <a:gd name="T14" fmla="*/ 220 w 220"/>
              <a:gd name="T15" fmla="*/ 126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83">
                <a:moveTo>
                  <a:pt x="220" y="126"/>
                </a:moveTo>
                <a:lnTo>
                  <a:pt x="220" y="126"/>
                </a:lnTo>
                <a:lnTo>
                  <a:pt x="220" y="56"/>
                </a:lnTo>
                <a:cubicBezTo>
                  <a:pt x="220" y="56"/>
                  <a:pt x="220" y="0"/>
                  <a:pt x="163" y="0"/>
                </a:cubicBezTo>
                <a:lnTo>
                  <a:pt x="0" y="0"/>
                </a:lnTo>
                <a:lnTo>
                  <a:pt x="0" y="183"/>
                </a:lnTo>
                <a:lnTo>
                  <a:pt x="163" y="183"/>
                </a:lnTo>
                <a:cubicBezTo>
                  <a:pt x="163" y="183"/>
                  <a:pt x="220" y="183"/>
                  <a:pt x="220" y="126"/>
                </a:cubicBezTo>
                <a:close/>
              </a:path>
            </a:pathLst>
          </a:custGeom>
          <a:solidFill>
            <a:srgbClr val="D9AE90"/>
          </a:solidFill>
          <a:ln w="0">
            <a:noFill/>
            <a:prstDash val="solid"/>
            <a:round/>
            <a:headEnd/>
            <a:tailEnd/>
          </a:ln>
        </p:spPr>
        <p:txBody>
          <a:bodyPr rot="0" vert="horz" wrap="square" lIns="91440" tIns="45720" rIns="91440" bIns="45720" anchor="t" anchorCtr="0" upright="1">
            <a:noAutofit/>
          </a:bodyPr>
          <a:lstStyle/>
          <a:p>
            <a:endParaRPr lang="fr-FR"/>
          </a:p>
        </p:txBody>
      </p:sp>
      <p:pic>
        <p:nvPicPr>
          <p:cNvPr id="13" name="Image 12" descr="Une image contenant capture d’écran&#10;&#10;Description générée automatiquement">
            <a:extLst>
              <a:ext uri="{FF2B5EF4-FFF2-40B4-BE49-F238E27FC236}">
                <a16:creationId xmlns="" xmlns:a16="http://schemas.microsoft.com/office/drawing/2014/main" id="{484B6CF1-6AA0-D74A-A466-B836B443B3D9}"/>
              </a:ext>
            </a:extLst>
          </p:cNvPr>
          <p:cNvPicPr>
            <a:picLocks noChangeAspect="1"/>
          </p:cNvPicPr>
          <p:nvPr/>
        </p:nvPicPr>
        <p:blipFill rotWithShape="1">
          <a:blip r:embed="rId5">
            <a:extLst>
              <a:ext uri="{28A0092B-C50C-407E-A947-70E740481C1C}">
                <a14:useLocalDpi xmlns:a14="http://schemas.microsoft.com/office/drawing/2010/main" val="0"/>
              </a:ext>
            </a:extLst>
          </a:blip>
          <a:srcRect t="4045" r="9367" b="69661"/>
          <a:stretch/>
        </p:blipFill>
        <p:spPr>
          <a:xfrm>
            <a:off x="9330" y="-196097"/>
            <a:ext cx="6848670" cy="2808312"/>
          </a:xfrm>
          <a:prstGeom prst="rect">
            <a:avLst/>
          </a:prstGeom>
        </p:spPr>
      </p:pic>
      <p:sp>
        <p:nvSpPr>
          <p:cNvPr id="14" name="ZoneTexte 13"/>
          <p:cNvSpPr txBox="1"/>
          <p:nvPr/>
        </p:nvSpPr>
        <p:spPr>
          <a:xfrm>
            <a:off x="3500" y="1835696"/>
            <a:ext cx="6823616" cy="1015663"/>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Covid-19 : maintien d’activité et mesures sanitaires, la MSA à vos côtés</a:t>
            </a:r>
            <a:endParaRPr lang="fr-FR" sz="2000" b="1" spc="-4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141038" y="8492951"/>
            <a:ext cx="4368082" cy="553998"/>
          </a:xfrm>
          <a:prstGeom prst="rect">
            <a:avLst/>
          </a:prstGeom>
          <a:solidFill>
            <a:srgbClr val="9999FF"/>
          </a:solidFill>
        </p:spPr>
        <p:txBody>
          <a:bodyPr wrap="square">
            <a:spAutoFit/>
          </a:bodyPr>
          <a:lstStyle/>
          <a:p>
            <a:pPr>
              <a:spcBef>
                <a:spcPts val="200"/>
              </a:spcBef>
              <a:spcAft>
                <a:spcPts val="200"/>
              </a:spcAft>
            </a:pPr>
            <a:r>
              <a:rPr lang="fr-FR" sz="1500" b="1" dirty="0" smtClean="0">
                <a:solidFill>
                  <a:schemeClr val="bg1"/>
                </a:solidFill>
                <a:latin typeface="Arial" panose="020B0604020202020204" pitchFamily="34" charset="0"/>
                <a:cs typeface="Arial" panose="020B0604020202020204" pitchFamily="34" charset="0"/>
              </a:rPr>
              <a:t>FICHE 1 : les mesures barrière pour éviter la propagation du Covid-19.</a:t>
            </a:r>
          </a:p>
        </p:txBody>
      </p:sp>
    </p:spTree>
    <p:extLst>
      <p:ext uri="{BB962C8B-B14F-4D97-AF65-F5344CB8AC3E}">
        <p14:creationId xmlns:p14="http://schemas.microsoft.com/office/powerpoint/2010/main" val="17883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MSA LOGO&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698" y="8037940"/>
            <a:ext cx="1557259" cy="782532"/>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217714" y="2595240"/>
            <a:ext cx="6379637" cy="6801296"/>
          </a:xfrm>
          <a:prstGeom prst="rect">
            <a:avLst/>
          </a:prstGeom>
          <a:noFill/>
        </p:spPr>
        <p:txBody>
          <a:bodyPr wrap="square" rtlCol="0">
            <a:spAutoFit/>
          </a:bodyPr>
          <a:lstStyle/>
          <a:p>
            <a:pPr marL="266700"/>
            <a:endParaRPr lang="fr-FR" sz="200" dirty="0" smtClean="0">
              <a:latin typeface="Arial" panose="020B0604020202020204" pitchFamily="34" charset="0"/>
              <a:ea typeface="Verdana" panose="020B0604030504040204" pitchFamily="34" charset="0"/>
              <a:cs typeface="Arial" panose="020B0604020202020204" pitchFamily="34" charset="0"/>
            </a:endParaRPr>
          </a:p>
          <a:p>
            <a:pPr>
              <a:spcBef>
                <a:spcPts val="100"/>
              </a:spcBef>
              <a:spcAft>
                <a:spcPts val="200"/>
              </a:spcAft>
            </a:pPr>
            <a:r>
              <a:rPr lang="fr-FR" sz="1300" b="1" dirty="0">
                <a:solidFill>
                  <a:srgbClr val="625356"/>
                </a:solidFill>
                <a:latin typeface="Arial" panose="020B0604020202020204" pitchFamily="34" charset="0"/>
                <a:cs typeface="Arial" panose="020B0604020202020204" pitchFamily="34" charset="0"/>
              </a:rPr>
              <a:t>Comment bien se nettoyer les mains avec du gel </a:t>
            </a:r>
            <a:r>
              <a:rPr lang="fr-FR" sz="1300" b="1" dirty="0" err="1">
                <a:solidFill>
                  <a:srgbClr val="625356"/>
                </a:solidFill>
                <a:latin typeface="Arial" panose="020B0604020202020204" pitchFamily="34" charset="0"/>
                <a:cs typeface="Arial" panose="020B0604020202020204" pitchFamily="34" charset="0"/>
              </a:rPr>
              <a:t>hydroalcoolique</a:t>
            </a:r>
            <a:r>
              <a:rPr lang="fr-FR" sz="1300" b="1" dirty="0">
                <a:solidFill>
                  <a:srgbClr val="625356"/>
                </a:solidFill>
                <a:latin typeface="Arial" panose="020B0604020202020204" pitchFamily="34" charset="0"/>
                <a:cs typeface="Arial" panose="020B0604020202020204" pitchFamily="34" charset="0"/>
              </a:rPr>
              <a:t> ?</a:t>
            </a:r>
          </a:p>
          <a:p>
            <a:pPr>
              <a:spcBef>
                <a:spcPts val="100"/>
              </a:spcBef>
              <a:spcAft>
                <a:spcPts val="200"/>
              </a:spcAft>
            </a:pPr>
            <a:endParaRPr lang="fr-FR" sz="1300" b="1" dirty="0">
              <a:solidFill>
                <a:srgbClr val="625356"/>
              </a:solidFill>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b="1" dirty="0">
              <a:latin typeface="Arial" panose="020B0604020202020204" pitchFamily="34" charset="0"/>
              <a:cs typeface="Arial" panose="020B0604020202020204" pitchFamily="34" charset="0"/>
            </a:endParaRPr>
          </a:p>
          <a:p>
            <a:pPr>
              <a:spcBef>
                <a:spcPts val="100"/>
              </a:spcBef>
              <a:spcAft>
                <a:spcPts val="200"/>
              </a:spcAft>
            </a:pPr>
            <a:endParaRPr lang="fr-FR" sz="1100" b="1" dirty="0" smtClean="0">
              <a:latin typeface="Arial" panose="020B0604020202020204" pitchFamily="34" charset="0"/>
              <a:cs typeface="Arial" panose="020B0604020202020204" pitchFamily="34" charset="0"/>
            </a:endParaRPr>
          </a:p>
          <a:p>
            <a:pPr>
              <a:spcBef>
                <a:spcPts val="100"/>
              </a:spcBef>
              <a:spcAft>
                <a:spcPts val="200"/>
              </a:spcAft>
            </a:pPr>
            <a:endParaRPr lang="fr-FR" sz="1100" dirty="0" smtClean="0">
              <a:latin typeface="Arial" panose="020B0604020202020204" pitchFamily="34" charset="0"/>
              <a:cs typeface="Arial" panose="020B0604020202020204" pitchFamily="34" charset="0"/>
            </a:endParaRPr>
          </a:p>
          <a:p>
            <a:pPr>
              <a:spcBef>
                <a:spcPts val="100"/>
              </a:spcBef>
              <a:spcAft>
                <a:spcPts val="200"/>
              </a:spcAft>
            </a:pPr>
            <a:endParaRPr lang="fr-FR" sz="1100" dirty="0" smtClean="0">
              <a:latin typeface="Arial" panose="020B0604020202020204" pitchFamily="34" charset="0"/>
              <a:cs typeface="Arial" panose="020B0604020202020204" pitchFamily="34" charset="0"/>
            </a:endParaRPr>
          </a:p>
          <a:p>
            <a:pPr>
              <a:spcBef>
                <a:spcPts val="100"/>
              </a:spcBef>
              <a:spcAft>
                <a:spcPts val="200"/>
              </a:spcAft>
            </a:pPr>
            <a:r>
              <a:rPr lang="fr-FR" sz="1100" dirty="0" smtClean="0">
                <a:latin typeface="Arial" panose="020B0604020202020204" pitchFamily="34" charset="0"/>
                <a:cs typeface="Arial" panose="020B0604020202020204" pitchFamily="34" charset="0"/>
              </a:rPr>
              <a:t>Vous pouvez télécharger cette affiche conçue par l’INRS à l’adresse suivante : </a:t>
            </a:r>
          </a:p>
          <a:p>
            <a:pPr>
              <a:spcBef>
                <a:spcPts val="100"/>
              </a:spcBef>
              <a:spcAft>
                <a:spcPts val="200"/>
              </a:spcAft>
            </a:pPr>
            <a:r>
              <a:rPr lang="fr-FR" sz="1050" u="sng" dirty="0" smtClean="0">
                <a:hlinkClick r:id="rId3"/>
              </a:rPr>
              <a:t>inrs.fr/</a:t>
            </a:r>
            <a:r>
              <a:rPr lang="fr-FR" sz="1050" u="sng" dirty="0" err="1" smtClean="0">
                <a:hlinkClick r:id="rId3"/>
              </a:rPr>
              <a:t>dms</a:t>
            </a:r>
            <a:r>
              <a:rPr lang="fr-FR" sz="1050" u="sng" dirty="0" smtClean="0">
                <a:hlinkClick r:id="rId3"/>
              </a:rPr>
              <a:t>/</a:t>
            </a:r>
            <a:r>
              <a:rPr lang="fr-FR" sz="1050" u="sng" dirty="0" err="1" smtClean="0">
                <a:hlinkClick r:id="rId3"/>
              </a:rPr>
              <a:t>inrs</a:t>
            </a:r>
            <a:r>
              <a:rPr lang="fr-FR" sz="1050" u="sng" dirty="0" smtClean="0">
                <a:hlinkClick r:id="rId3"/>
              </a:rPr>
              <a:t>/</a:t>
            </a:r>
            <a:r>
              <a:rPr lang="fr-FR" sz="1050" u="sng" dirty="0" err="1" smtClean="0">
                <a:hlinkClick r:id="rId3"/>
              </a:rPr>
              <a:t>CatalogueAffiche</a:t>
            </a:r>
            <a:r>
              <a:rPr lang="fr-FR" sz="1050" u="sng" dirty="0" smtClean="0">
                <a:hlinkClick r:id="rId3"/>
              </a:rPr>
              <a:t>/TI-A-774/A774.pdf</a:t>
            </a:r>
            <a:r>
              <a:rPr lang="fr-FR" sz="1050" dirty="0"/>
              <a:t> </a:t>
            </a:r>
            <a:r>
              <a:rPr lang="fr-FR" sz="1050" dirty="0" smtClean="0">
                <a:latin typeface="Arial" panose="020B0604020202020204" pitchFamily="34" charset="0"/>
                <a:cs typeface="Arial" panose="020B0604020202020204" pitchFamily="34" charset="0"/>
              </a:rPr>
              <a:t>.</a:t>
            </a:r>
          </a:p>
          <a:p>
            <a:pPr>
              <a:spcBef>
                <a:spcPts val="100"/>
              </a:spcBef>
              <a:spcAft>
                <a:spcPts val="200"/>
              </a:spcAft>
            </a:pPr>
            <a:endParaRPr lang="fr-FR" sz="1050" dirty="0">
              <a:latin typeface="Arial" panose="020B0604020202020204" pitchFamily="34" charset="0"/>
              <a:cs typeface="Arial" panose="020B0604020202020204" pitchFamily="34" charset="0"/>
            </a:endParaRPr>
          </a:p>
          <a:p>
            <a:pPr>
              <a:spcBef>
                <a:spcPts val="100"/>
              </a:spcBef>
              <a:spcAft>
                <a:spcPts val="200"/>
              </a:spcAft>
            </a:pPr>
            <a:endParaRPr lang="fr-FR" sz="1050" dirty="0" smtClean="0">
              <a:latin typeface="Arial" panose="020B0604020202020204" pitchFamily="34" charset="0"/>
              <a:ea typeface="Verdana" panose="020B0604030504040204" pitchFamily="34" charset="0"/>
              <a:cs typeface="Arial" panose="020B0604020202020204" pitchFamily="34" charset="0"/>
            </a:endParaRPr>
          </a:p>
          <a:p>
            <a:pPr>
              <a:spcBef>
                <a:spcPts val="100"/>
              </a:spcBef>
              <a:spcAft>
                <a:spcPts val="200"/>
              </a:spcAft>
            </a:pPr>
            <a:endParaRPr lang="fr-FR" sz="1050" dirty="0">
              <a:latin typeface="Arial" panose="020B0604020202020204" pitchFamily="34" charset="0"/>
              <a:ea typeface="Verdana" panose="020B0604030504040204" pitchFamily="34" charset="0"/>
              <a:cs typeface="Arial" panose="020B0604020202020204" pitchFamily="34" charset="0"/>
            </a:endParaRPr>
          </a:p>
        </p:txBody>
      </p:sp>
      <p:sp>
        <p:nvSpPr>
          <p:cNvPr id="30" name="ZoneTexte 29"/>
          <p:cNvSpPr txBox="1"/>
          <p:nvPr/>
        </p:nvSpPr>
        <p:spPr>
          <a:xfrm>
            <a:off x="5805264" y="505892"/>
            <a:ext cx="1005716" cy="215444"/>
          </a:xfrm>
          <a:prstGeom prst="rect">
            <a:avLst/>
          </a:prstGeom>
          <a:noFill/>
        </p:spPr>
        <p:txBody>
          <a:bodyPr wrap="square" rtlCol="0">
            <a:spAutoFit/>
          </a:bodyPr>
          <a:lstStyle/>
          <a:p>
            <a:r>
              <a:rPr lang="fr-FR"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 mars 2020</a:t>
            </a:r>
          </a:p>
        </p:txBody>
      </p:sp>
      <p:pic>
        <p:nvPicPr>
          <p:cNvPr id="4" name="Image 3"/>
          <p:cNvPicPr>
            <a:picLocks noChangeAspect="1"/>
          </p:cNvPicPr>
          <p:nvPr/>
        </p:nvPicPr>
        <p:blipFill>
          <a:blip r:embed="rId4"/>
          <a:stretch>
            <a:fillRect/>
          </a:stretch>
        </p:blipFill>
        <p:spPr>
          <a:xfrm>
            <a:off x="1548566" y="3064144"/>
            <a:ext cx="3824650" cy="4964240"/>
          </a:xfrm>
          <a:prstGeom prst="rect">
            <a:avLst/>
          </a:prstGeom>
        </p:spPr>
      </p:pic>
      <p:sp>
        <p:nvSpPr>
          <p:cNvPr id="8" name="Freeform 9"/>
          <p:cNvSpPr>
            <a:spLocks/>
          </p:cNvSpPr>
          <p:nvPr/>
        </p:nvSpPr>
        <p:spPr bwMode="auto">
          <a:xfrm>
            <a:off x="94800" y="2346608"/>
            <a:ext cx="167640" cy="137160"/>
          </a:xfrm>
          <a:custGeom>
            <a:avLst/>
            <a:gdLst>
              <a:gd name="T0" fmla="*/ 220 w 220"/>
              <a:gd name="T1" fmla="*/ 126 h 183"/>
              <a:gd name="T2" fmla="*/ 220 w 220"/>
              <a:gd name="T3" fmla="*/ 126 h 183"/>
              <a:gd name="T4" fmla="*/ 220 w 220"/>
              <a:gd name="T5" fmla="*/ 56 h 183"/>
              <a:gd name="T6" fmla="*/ 163 w 220"/>
              <a:gd name="T7" fmla="*/ 0 h 183"/>
              <a:gd name="T8" fmla="*/ 0 w 220"/>
              <a:gd name="T9" fmla="*/ 0 h 183"/>
              <a:gd name="T10" fmla="*/ 0 w 220"/>
              <a:gd name="T11" fmla="*/ 183 h 183"/>
              <a:gd name="T12" fmla="*/ 163 w 220"/>
              <a:gd name="T13" fmla="*/ 183 h 183"/>
              <a:gd name="T14" fmla="*/ 220 w 220"/>
              <a:gd name="T15" fmla="*/ 126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83">
                <a:moveTo>
                  <a:pt x="220" y="126"/>
                </a:moveTo>
                <a:lnTo>
                  <a:pt x="220" y="126"/>
                </a:lnTo>
                <a:lnTo>
                  <a:pt x="220" y="56"/>
                </a:lnTo>
                <a:cubicBezTo>
                  <a:pt x="220" y="56"/>
                  <a:pt x="220" y="0"/>
                  <a:pt x="163" y="0"/>
                </a:cubicBezTo>
                <a:lnTo>
                  <a:pt x="0" y="0"/>
                </a:lnTo>
                <a:lnTo>
                  <a:pt x="0" y="183"/>
                </a:lnTo>
                <a:lnTo>
                  <a:pt x="163" y="183"/>
                </a:lnTo>
                <a:cubicBezTo>
                  <a:pt x="163" y="183"/>
                  <a:pt x="220" y="183"/>
                  <a:pt x="220" y="126"/>
                </a:cubicBezTo>
                <a:close/>
              </a:path>
            </a:pathLst>
          </a:custGeom>
          <a:solidFill>
            <a:srgbClr val="D9AE90"/>
          </a:solidFill>
          <a:ln w="0">
            <a:noFill/>
            <a:prstDash val="solid"/>
            <a:round/>
            <a:headEnd/>
            <a:tailEnd/>
          </a:ln>
        </p:spPr>
        <p:txBody>
          <a:bodyPr rot="0" vert="horz" wrap="square" lIns="91440" tIns="45720" rIns="91440" bIns="45720" anchor="t" anchorCtr="0" upright="1">
            <a:noAutofit/>
          </a:bodyPr>
          <a:lstStyle/>
          <a:p>
            <a:endParaRPr lang="fr-FR"/>
          </a:p>
        </p:txBody>
      </p:sp>
      <p:sp>
        <p:nvSpPr>
          <p:cNvPr id="11" name="ZoneTexte 10"/>
          <p:cNvSpPr txBox="1"/>
          <p:nvPr/>
        </p:nvSpPr>
        <p:spPr>
          <a:xfrm>
            <a:off x="3500" y="1540113"/>
            <a:ext cx="6823616" cy="1015663"/>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Covid-19 : maintien d’activité et mesures sanitaires, la MSA à vos côté</a:t>
            </a:r>
            <a:endParaRPr lang="fr-FR" sz="2000" b="1" spc="-4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descr="Une image contenant capture d’écran&#10;&#10;Description générée automatiquement">
            <a:extLst>
              <a:ext uri="{FF2B5EF4-FFF2-40B4-BE49-F238E27FC236}">
                <a16:creationId xmlns="" xmlns:a16="http://schemas.microsoft.com/office/drawing/2014/main" id="{484B6CF1-6AA0-D74A-A466-B836B443B3D9}"/>
              </a:ext>
            </a:extLst>
          </p:cNvPr>
          <p:cNvPicPr>
            <a:picLocks noChangeAspect="1"/>
          </p:cNvPicPr>
          <p:nvPr/>
        </p:nvPicPr>
        <p:blipFill rotWithShape="1">
          <a:blip r:embed="rId5">
            <a:extLst>
              <a:ext uri="{28A0092B-C50C-407E-A947-70E740481C1C}">
                <a14:useLocalDpi xmlns:a14="http://schemas.microsoft.com/office/drawing/2010/main" val="0"/>
              </a:ext>
            </a:extLst>
          </a:blip>
          <a:srcRect t="4045" r="9367" b="69661"/>
          <a:stretch/>
        </p:blipFill>
        <p:spPr>
          <a:xfrm>
            <a:off x="9330" y="-196097"/>
            <a:ext cx="6848670" cy="2808312"/>
          </a:xfrm>
          <a:prstGeom prst="rect">
            <a:avLst/>
          </a:prstGeom>
        </p:spPr>
      </p:pic>
      <p:sp>
        <p:nvSpPr>
          <p:cNvPr id="14" name="Rectangle 13"/>
          <p:cNvSpPr/>
          <p:nvPr/>
        </p:nvSpPr>
        <p:spPr>
          <a:xfrm>
            <a:off x="141038" y="8492951"/>
            <a:ext cx="4368082" cy="553998"/>
          </a:xfrm>
          <a:prstGeom prst="rect">
            <a:avLst/>
          </a:prstGeom>
          <a:solidFill>
            <a:srgbClr val="9999FF"/>
          </a:solidFill>
        </p:spPr>
        <p:txBody>
          <a:bodyPr wrap="square">
            <a:spAutoFit/>
          </a:bodyPr>
          <a:lstStyle/>
          <a:p>
            <a:pPr>
              <a:spcBef>
                <a:spcPts val="200"/>
              </a:spcBef>
              <a:spcAft>
                <a:spcPts val="200"/>
              </a:spcAft>
            </a:pPr>
            <a:r>
              <a:rPr lang="fr-FR" sz="1500" b="1" dirty="0" smtClean="0">
                <a:solidFill>
                  <a:schemeClr val="bg1"/>
                </a:solidFill>
                <a:latin typeface="Arial" panose="020B0604020202020204" pitchFamily="34" charset="0"/>
                <a:cs typeface="Arial" panose="020B0604020202020204" pitchFamily="34" charset="0"/>
              </a:rPr>
              <a:t>FICHE 1 : les mesures barrière pour éviter la propagation du Covid-19.</a:t>
            </a:r>
          </a:p>
        </p:txBody>
      </p:sp>
      <p:sp>
        <p:nvSpPr>
          <p:cNvPr id="15" name="ZoneTexte 14"/>
          <p:cNvSpPr txBox="1"/>
          <p:nvPr/>
        </p:nvSpPr>
        <p:spPr>
          <a:xfrm>
            <a:off x="3500" y="1835696"/>
            <a:ext cx="6823616" cy="1015663"/>
          </a:xfrm>
          <a:prstGeom prst="rect">
            <a:avLst/>
          </a:prstGeom>
          <a:noFill/>
        </p:spPr>
        <p:txBody>
          <a:bodyPr wrap="square" rtlCol="0">
            <a:spAutoFit/>
          </a:bodyPr>
          <a:lstStyle/>
          <a:p>
            <a:pPr algn="ctr"/>
            <a:r>
              <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Covid-19 : maintien d’activité et mesures sanitaires, la MSA à vos côtés</a:t>
            </a:r>
            <a:endParaRPr lang="fr-FR" sz="2000" b="1" spc="-4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FR" sz="2000" b="1" spc="-4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3016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335</TotalTime>
  <Words>439</Words>
  <Application>Microsoft Office PowerPoint</Application>
  <PresentationFormat>Affichage à l'écran (4:3)</PresentationFormat>
  <Paragraphs>109</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Richard Dallennes</dc:creator>
  <cp:lastModifiedBy>Cécile</cp:lastModifiedBy>
  <cp:revision>40</cp:revision>
  <dcterms:created xsi:type="dcterms:W3CDTF">2017-03-24T13:38:45Z</dcterms:created>
  <dcterms:modified xsi:type="dcterms:W3CDTF">2020-03-31T07:04:47Z</dcterms:modified>
</cp:coreProperties>
</file>