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83400" cy="9906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79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Dallennes" initials="RD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D29F7C"/>
    <a:srgbClr val="D9AE90"/>
    <a:srgbClr val="6253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1382" autoAdjust="0"/>
  </p:normalViewPr>
  <p:slideViewPr>
    <p:cSldViewPr>
      <p:cViewPr>
        <p:scale>
          <a:sx n="49" d="100"/>
          <a:sy n="49" d="100"/>
        </p:scale>
        <p:origin x="-1572" y="-30"/>
      </p:cViewPr>
      <p:guideLst>
        <p:guide orient="horz" pos="3379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31/03/2020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ieur.gouv.fr/Actualites/L-actu-du-Ministere/Attestation-de-deplacement-derogatoire-et-justificatif-de-deplacement-professionnel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travail-emploi.gouv.fr/IMG/pdf/covid19_obligations_employeur.pdf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ramadate.org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ésultat de recherche d'images pour &quot;MSA LOGO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698" y="8037940"/>
            <a:ext cx="1557259" cy="78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500" y="1199818"/>
            <a:ext cx="68236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spc="-4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Maintien d’activité : organiser votre travail </a:t>
            </a:r>
          </a:p>
          <a:p>
            <a:pPr algn="ctr"/>
            <a:r>
              <a:rPr lang="fr-FR" sz="2000" b="1" spc="-4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fr-FR" sz="2000" b="1" spc="-4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vec le Covid-19, la MSA vous accompagne</a:t>
            </a:r>
          </a:p>
          <a:p>
            <a:pPr algn="ctr"/>
            <a:endParaRPr lang="fr-FR" sz="2000" b="1" spc="-4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spc="-4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3" name="Groupe 22"/>
          <p:cNvGrpSpPr/>
          <p:nvPr/>
        </p:nvGrpSpPr>
        <p:grpSpPr>
          <a:xfrm>
            <a:off x="262440" y="3701315"/>
            <a:ext cx="6334911" cy="5191165"/>
            <a:chOff x="197133" y="2777476"/>
            <a:chExt cx="6334911" cy="5191165"/>
          </a:xfrm>
        </p:grpSpPr>
        <p:sp>
          <p:nvSpPr>
            <p:cNvPr id="24" name="ZoneTexte 23"/>
            <p:cNvSpPr txBox="1"/>
            <p:nvPr/>
          </p:nvSpPr>
          <p:spPr>
            <a:xfrm>
              <a:off x="197133" y="2777476"/>
              <a:ext cx="6334911" cy="5191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6700"/>
              <a:r>
                <a:rPr lang="fr-FR" sz="1300" b="1" dirty="0" smtClean="0">
                  <a:solidFill>
                    <a:srgbClr val="62535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bonne transmission des consignes</a:t>
              </a:r>
            </a:p>
            <a:p>
              <a:pPr marL="266700"/>
              <a:endParaRPr lang="fr-FR" sz="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marL="171450" indent="-171450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fr-FR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Évitez la transmission </a:t>
              </a: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de supports entre les individus comme les crayons, les papiers ou les documents...</a:t>
              </a:r>
            </a:p>
            <a:p>
              <a:pPr marL="171450" indent="-171450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Utilisez les </a:t>
              </a:r>
              <a:r>
                <a:rPr lang="fr-FR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moyens de communication </a:t>
              </a: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comme le téléphone, le SMS ou l’ordinateur pour remplacer les échanges en face à face.</a:t>
              </a:r>
            </a:p>
            <a:p>
              <a:pPr marL="171450" indent="-171450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Utilisez les moyens de communication (téléphone, SMS...) y compris pour aller chercher des fournitures / matériaux. Cela suppose </a:t>
              </a:r>
              <a:r>
                <a:rPr lang="fr-FR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d’anticiper</a:t>
              </a: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et de téléphoner avant au magasinier afin qu'il prépare votre commande, qui sera prête à être chargée sans contact étroit.</a:t>
              </a:r>
            </a:p>
            <a:p>
              <a:pPr marL="171450" indent="-171450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fr-FR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Supprimez les réunions en présentiel </a:t>
              </a: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 privilégiant les moyens de communication à distance.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66700"/>
              <a:r>
                <a:rPr lang="fr-FR" sz="1300" b="1" dirty="0" smtClean="0">
                  <a:solidFill>
                    <a:srgbClr val="62535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Comment gérer le flux des personnes ?</a:t>
              </a:r>
              <a:endParaRPr lang="fr-FR" sz="1300" b="1" dirty="0">
                <a:solidFill>
                  <a:srgbClr val="62535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66700"/>
              <a:endParaRPr lang="fr-FR" sz="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marL="171450" indent="-171450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 </a:t>
              </a:r>
              <a:r>
                <a:rPr lang="fr-FR" sz="1100" dirty="0">
                  <a:latin typeface="Arial" panose="020B0604020202020204" pitchFamily="34" charset="0"/>
                  <a:cs typeface="Arial" panose="020B0604020202020204" pitchFamily="34" charset="0"/>
                </a:rPr>
                <a:t>principe est la </a:t>
              </a:r>
              <a:r>
                <a:rPr lang="fr-FR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marche en avant </a:t>
              </a: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100" dirty="0">
                  <a:latin typeface="Arial" panose="020B0604020202020204" pitchFamily="34" charset="0"/>
                  <a:cs typeface="Arial" panose="020B0604020202020204" pitchFamily="34" charset="0"/>
                </a:rPr>
                <a:t>quand cela est possible, </a:t>
              </a: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il convient de mettre </a:t>
              </a:r>
              <a:r>
                <a:rPr lang="fr-FR" sz="1100" dirty="0">
                  <a:latin typeface="Arial" panose="020B0604020202020204" pitchFamily="34" charset="0"/>
                  <a:cs typeface="Arial" panose="020B0604020202020204" pitchFamily="34" charset="0"/>
                </a:rPr>
                <a:t>en place une entrée et une sortie permettant un flux de </a:t>
              </a: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déplacement</a:t>
              </a:r>
              <a:r>
                <a:rPr lang="fr-FR" sz="1100" dirty="0"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fr-FR" sz="11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Quand la pièce est petite, confinée et n’a qu’une porte : </a:t>
              </a:r>
              <a:r>
                <a:rPr lang="fr-FR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faites entrer une </a:t>
              </a:r>
              <a:r>
                <a:rPr lang="fr-F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personne à la </a:t>
              </a:r>
              <a:r>
                <a:rPr lang="fr-FR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fois.</a:t>
              </a:r>
              <a:r>
                <a:rPr lang="fr-FR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171450" indent="-1714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endParaRPr lang="fr-FR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endParaRPr lang="fr-FR" sz="11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endParaRPr lang="fr-FR" sz="105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fr-FR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endParaRPr lang="fr-FR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endParaRPr lang="fr-FR" sz="105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endParaRPr lang="fr-FR" sz="105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auto">
            <a:xfrm>
              <a:off x="332941" y="2862929"/>
              <a:ext cx="167640" cy="137160"/>
            </a:xfrm>
            <a:custGeom>
              <a:avLst/>
              <a:gdLst>
                <a:gd name="T0" fmla="*/ 220 w 220"/>
                <a:gd name="T1" fmla="*/ 126 h 183"/>
                <a:gd name="T2" fmla="*/ 220 w 220"/>
                <a:gd name="T3" fmla="*/ 126 h 183"/>
                <a:gd name="T4" fmla="*/ 220 w 220"/>
                <a:gd name="T5" fmla="*/ 56 h 183"/>
                <a:gd name="T6" fmla="*/ 163 w 220"/>
                <a:gd name="T7" fmla="*/ 0 h 183"/>
                <a:gd name="T8" fmla="*/ 0 w 220"/>
                <a:gd name="T9" fmla="*/ 0 h 183"/>
                <a:gd name="T10" fmla="*/ 0 w 220"/>
                <a:gd name="T11" fmla="*/ 183 h 183"/>
                <a:gd name="T12" fmla="*/ 163 w 220"/>
                <a:gd name="T13" fmla="*/ 183 h 183"/>
                <a:gd name="T14" fmla="*/ 220 w 220"/>
                <a:gd name="T15" fmla="*/ 126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0" h="183">
                  <a:moveTo>
                    <a:pt x="220" y="126"/>
                  </a:moveTo>
                  <a:lnTo>
                    <a:pt x="220" y="126"/>
                  </a:lnTo>
                  <a:lnTo>
                    <a:pt x="220" y="56"/>
                  </a:lnTo>
                  <a:cubicBezTo>
                    <a:pt x="220" y="56"/>
                    <a:pt x="220" y="0"/>
                    <a:pt x="163" y="0"/>
                  </a:cubicBezTo>
                  <a:lnTo>
                    <a:pt x="0" y="0"/>
                  </a:lnTo>
                  <a:lnTo>
                    <a:pt x="0" y="183"/>
                  </a:lnTo>
                  <a:lnTo>
                    <a:pt x="163" y="183"/>
                  </a:lnTo>
                  <a:cubicBezTo>
                    <a:pt x="163" y="183"/>
                    <a:pt x="220" y="183"/>
                    <a:pt x="220" y="126"/>
                  </a:cubicBezTo>
                  <a:close/>
                </a:path>
              </a:pathLst>
            </a:custGeom>
            <a:solidFill>
              <a:srgbClr val="FF669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</p:grpSp>
      <p:sp>
        <p:nvSpPr>
          <p:cNvPr id="30" name="ZoneTexte 29"/>
          <p:cNvSpPr txBox="1"/>
          <p:nvPr/>
        </p:nvSpPr>
        <p:spPr>
          <a:xfrm>
            <a:off x="5805264" y="505892"/>
            <a:ext cx="10057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 mars 2020</a:t>
            </a: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398248" y="6451064"/>
            <a:ext cx="167640" cy="137160"/>
          </a:xfrm>
          <a:custGeom>
            <a:avLst/>
            <a:gdLst>
              <a:gd name="T0" fmla="*/ 220 w 220"/>
              <a:gd name="T1" fmla="*/ 126 h 183"/>
              <a:gd name="T2" fmla="*/ 220 w 220"/>
              <a:gd name="T3" fmla="*/ 126 h 183"/>
              <a:gd name="T4" fmla="*/ 220 w 220"/>
              <a:gd name="T5" fmla="*/ 56 h 183"/>
              <a:gd name="T6" fmla="*/ 163 w 220"/>
              <a:gd name="T7" fmla="*/ 0 h 183"/>
              <a:gd name="T8" fmla="*/ 0 w 220"/>
              <a:gd name="T9" fmla="*/ 0 h 183"/>
              <a:gd name="T10" fmla="*/ 0 w 220"/>
              <a:gd name="T11" fmla="*/ 183 h 183"/>
              <a:gd name="T12" fmla="*/ 163 w 220"/>
              <a:gd name="T13" fmla="*/ 183 h 183"/>
              <a:gd name="T14" fmla="*/ 220 w 220"/>
              <a:gd name="T15" fmla="*/ 126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0" h="183">
                <a:moveTo>
                  <a:pt x="220" y="126"/>
                </a:moveTo>
                <a:lnTo>
                  <a:pt x="220" y="126"/>
                </a:lnTo>
                <a:lnTo>
                  <a:pt x="220" y="56"/>
                </a:lnTo>
                <a:cubicBezTo>
                  <a:pt x="220" y="56"/>
                  <a:pt x="220" y="0"/>
                  <a:pt x="163" y="0"/>
                </a:cubicBezTo>
                <a:lnTo>
                  <a:pt x="0" y="0"/>
                </a:lnTo>
                <a:lnTo>
                  <a:pt x="0" y="183"/>
                </a:lnTo>
                <a:lnTo>
                  <a:pt x="163" y="183"/>
                </a:lnTo>
                <a:cubicBezTo>
                  <a:pt x="163" y="183"/>
                  <a:pt x="220" y="183"/>
                  <a:pt x="220" y="126"/>
                </a:cubicBezTo>
                <a:close/>
              </a:path>
            </a:pathLst>
          </a:custGeom>
          <a:solidFill>
            <a:srgbClr val="FF6699"/>
          </a:solidFill>
          <a:ln w="0">
            <a:noFill/>
            <a:prstDash val="solid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62440" y="2915816"/>
            <a:ext cx="654854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fr-FR" sz="1700" b="1" dirty="0" smtClean="0">
                <a:solidFill>
                  <a:srgbClr val="FF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2 : les mesures d’organisation à mettre en place dans votre entreprise pour éviter la propagation du Covid-19.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41038" y="8492951"/>
            <a:ext cx="4368082" cy="55399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fr-FR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2 : les mesures d’organisation pour éviter la propagation du Covid-19.</a:t>
            </a:r>
          </a:p>
        </p:txBody>
      </p:sp>
      <p:pic>
        <p:nvPicPr>
          <p:cNvPr id="15" name="Image 14" descr="Une image contenant capture d’écran&#10;&#10;Description générée automatiquement">
            <a:extLst>
              <a:ext uri="{FF2B5EF4-FFF2-40B4-BE49-F238E27FC236}">
                <a16:creationId xmlns="" xmlns:a16="http://schemas.microsoft.com/office/drawing/2014/main" id="{9AB181DC-6E5C-F448-9494-5FD58E8B5E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8" r="9244" b="69079"/>
          <a:stretch/>
        </p:blipFill>
        <p:spPr>
          <a:xfrm>
            <a:off x="27384" y="-328139"/>
            <a:ext cx="6858000" cy="2986646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3500" y="1756137"/>
            <a:ext cx="6823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spc="-4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Covid-19 : maintien d’activité et mesures sanitaires, la MSA à vos côtés</a:t>
            </a:r>
            <a:endParaRPr lang="fr-FR" sz="2000" b="1" spc="-4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spc="-4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ésultat de recherche d'images pour &quot;MSA LOGO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698" y="8037940"/>
            <a:ext cx="1557259" cy="78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262440" y="2915816"/>
            <a:ext cx="633491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8150" indent="-171450"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Pour l’embauche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déplacement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sur le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chantier : 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Respectez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distanciation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entre les personnes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Limitez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le transport collectif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(camionnette, fourgon, …) pour se rendre sur le chantier et privilégier l’utilisation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individuelle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des véhicules.</a:t>
            </a:r>
          </a:p>
          <a:p>
            <a:pPr marL="628650"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Évitez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les embauches collectives sur le lieu de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votre entreprise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: les salariés partent directement de leur domicile vers le chantier et rentrent après travaux, directement chez eux.</a:t>
            </a:r>
          </a:p>
          <a:p>
            <a:pPr marL="628650"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Intervenez sur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chantiers les plus éloignés en début de journée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ou en début de semaine pour éviter le cumul de fatigue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Pour ces déplacements,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munissez-vous des autorisations / attestations nécessaires téléchargeables sur :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interieur.gouv.fr/</a:t>
            </a:r>
            <a:r>
              <a:rPr lang="fr-FR" sz="11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Actualites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/L-actu-du-</a:t>
            </a:r>
            <a:r>
              <a:rPr lang="fr-FR" sz="11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Ministere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/Attestation-de-deplacement-derogatoire-et-justificatif-de-deplacement-professionnel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 cas de changement de conducteur du véhicule :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nettoyez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le volant, les commandes, les poignées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, …</a:t>
            </a:r>
          </a:p>
          <a:p>
            <a:pPr marL="628650"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Organisez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les embauches en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horaires décalés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pour éviter les contacts et croisements entre personnes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/>
            <a:r>
              <a:rPr lang="fr-FR" sz="1300" b="1" dirty="0">
                <a:solidFill>
                  <a:srgbClr val="6253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300" b="1" dirty="0" smtClean="0">
                <a:solidFill>
                  <a:srgbClr val="6253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 et l’organisation du travail</a:t>
            </a:r>
            <a:endParaRPr lang="fr-FR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Pendant plusieurs semaines, le fonctionnement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 votre entreprise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va être perturbé. Il est indispensable de prioriser les mesures barrière de protection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 vos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salariés, qui impacteront nécessairement le rythme et l’organisation du travail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Privilégiez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l’activité individuelle et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isolée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Donner les moyens de communiquer par téléphone ou tout dispositif de prévention du travailleur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isolé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ravailler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sur des parcelles différentes, à plusieurs rangs d’écart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805264" y="505892"/>
            <a:ext cx="10057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 mars 2020</a:t>
            </a: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404664" y="6444208"/>
            <a:ext cx="167640" cy="137160"/>
          </a:xfrm>
          <a:custGeom>
            <a:avLst/>
            <a:gdLst>
              <a:gd name="T0" fmla="*/ 220 w 220"/>
              <a:gd name="T1" fmla="*/ 126 h 183"/>
              <a:gd name="T2" fmla="*/ 220 w 220"/>
              <a:gd name="T3" fmla="*/ 126 h 183"/>
              <a:gd name="T4" fmla="*/ 220 w 220"/>
              <a:gd name="T5" fmla="*/ 56 h 183"/>
              <a:gd name="T6" fmla="*/ 163 w 220"/>
              <a:gd name="T7" fmla="*/ 0 h 183"/>
              <a:gd name="T8" fmla="*/ 0 w 220"/>
              <a:gd name="T9" fmla="*/ 0 h 183"/>
              <a:gd name="T10" fmla="*/ 0 w 220"/>
              <a:gd name="T11" fmla="*/ 183 h 183"/>
              <a:gd name="T12" fmla="*/ 163 w 220"/>
              <a:gd name="T13" fmla="*/ 183 h 183"/>
              <a:gd name="T14" fmla="*/ 220 w 220"/>
              <a:gd name="T15" fmla="*/ 126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0" h="183">
                <a:moveTo>
                  <a:pt x="220" y="126"/>
                </a:moveTo>
                <a:lnTo>
                  <a:pt x="220" y="126"/>
                </a:lnTo>
                <a:lnTo>
                  <a:pt x="220" y="56"/>
                </a:lnTo>
                <a:cubicBezTo>
                  <a:pt x="220" y="56"/>
                  <a:pt x="220" y="0"/>
                  <a:pt x="163" y="0"/>
                </a:cubicBezTo>
                <a:lnTo>
                  <a:pt x="0" y="0"/>
                </a:lnTo>
                <a:lnTo>
                  <a:pt x="0" y="183"/>
                </a:lnTo>
                <a:lnTo>
                  <a:pt x="163" y="183"/>
                </a:lnTo>
                <a:cubicBezTo>
                  <a:pt x="163" y="183"/>
                  <a:pt x="220" y="183"/>
                  <a:pt x="220" y="126"/>
                </a:cubicBezTo>
                <a:close/>
              </a:path>
            </a:pathLst>
          </a:custGeom>
          <a:solidFill>
            <a:srgbClr val="FF6699"/>
          </a:solidFill>
          <a:ln w="0">
            <a:noFill/>
            <a:prstDash val="solid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>
              <a:solidFill>
                <a:srgbClr val="FF6699"/>
              </a:solidFill>
            </a:endParaRPr>
          </a:p>
        </p:txBody>
      </p:sp>
      <p:pic>
        <p:nvPicPr>
          <p:cNvPr id="11" name="Image 10" descr="Une image contenant capture d’écran&#10;&#10;Description générée automatiquement">
            <a:extLst>
              <a:ext uri="{FF2B5EF4-FFF2-40B4-BE49-F238E27FC236}">
                <a16:creationId xmlns="" xmlns:a16="http://schemas.microsoft.com/office/drawing/2014/main" id="{9AB181DC-6E5C-F448-9494-5FD58E8B5E0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8" r="9244" b="69079"/>
          <a:stretch/>
        </p:blipFill>
        <p:spPr>
          <a:xfrm>
            <a:off x="0" y="-202021"/>
            <a:ext cx="6858000" cy="2986646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3500" y="1828145"/>
            <a:ext cx="6823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spc="-4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Covid-19 : maintien d’activité et mesures sanitaires, la MSA à vos côtés</a:t>
            </a:r>
            <a:endParaRPr lang="fr-FR" sz="2000" b="1" spc="-4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spc="-4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1038" y="8492951"/>
            <a:ext cx="4368082" cy="55399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fr-FR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2 : les mesures d’organisation pour éviter la propagation du Covid-19.</a:t>
            </a:r>
          </a:p>
        </p:txBody>
      </p:sp>
    </p:spTree>
    <p:extLst>
      <p:ext uri="{BB962C8B-B14F-4D97-AF65-F5344CB8AC3E}">
        <p14:creationId xmlns:p14="http://schemas.microsoft.com/office/powerpoint/2010/main" val="197334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23"/>
          <p:cNvSpPr txBox="1"/>
          <p:nvPr/>
        </p:nvSpPr>
        <p:spPr>
          <a:xfrm>
            <a:off x="262440" y="3059832"/>
            <a:ext cx="6334911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Quand l’intervention à plusieurs sur une tâche est indispensable : constituez des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binômes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ou des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trinômes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qui ne changeront pas jusqu’à nouvel ordre.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Privilégiez le travail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côte à côte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plutôt que face à face avec toujours la distanciation entre les personnes (par exemple, si possible au moins 2 mètres).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Pour se passer les charges : pratiquez la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pose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et la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dépose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pour éviter le passage direct entre les opérateurs.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Limitez les rotations de poste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dans la journée en privilégiant le nettoyage des surfaces de travail à la fin de la journée de travail.</a:t>
            </a:r>
          </a:p>
          <a:p>
            <a:pPr marL="266700"/>
            <a:endParaRPr lang="fr-FR" sz="1300" b="1" dirty="0" smtClean="0">
              <a:solidFill>
                <a:srgbClr val="6253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/>
            <a:endParaRPr lang="fr-FR" sz="1300" b="1" dirty="0" smtClean="0">
              <a:solidFill>
                <a:srgbClr val="6253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/>
            <a:r>
              <a:rPr lang="fr-FR" sz="1300" b="1" dirty="0" smtClean="0">
                <a:solidFill>
                  <a:srgbClr val="6253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L’accueil des saisonniers</a:t>
            </a:r>
            <a:endParaRPr lang="fr-F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L’accueil de salariés est de la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responsabilité des entreprises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employant leurs propres salariés ou de la main d’œuvre extérieure, que ces derniers soient là pour plusieurs jours pour la cueillette ou seulement quelques heures pour le chargement d’animaux par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exemple.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règles d’hygiène de base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qui prévalent en temps normal (accès à l’eau pour se désaltérer et se laver les mains, à des sanitaires, des vestiaires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...) doivent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être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renforcées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et les mesures barrière appliquées.</a:t>
            </a:r>
          </a:p>
          <a:p>
            <a:pPr marL="266700"/>
            <a:endParaRPr lang="fr-FR" sz="1300" b="1" dirty="0">
              <a:solidFill>
                <a:srgbClr val="6253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/>
            <a:endParaRPr lang="fr-FR" sz="1300" b="1" dirty="0">
              <a:solidFill>
                <a:srgbClr val="6253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/>
            <a:r>
              <a:rPr lang="fr-FR" sz="1300" b="1" dirty="0" smtClean="0">
                <a:solidFill>
                  <a:srgbClr val="6253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nettoyage des matériels, outils et locaux</a:t>
            </a:r>
            <a:endParaRPr lang="fr-FR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Renforcez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procédures de nettoyage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des locaux et sanitaires avec renforcement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nettoyage et désinfection des surfaces et zones sensibles (poignées de porte, clavier, souris, bureaux...), sanitaires, distributeurs de boissons, fontaine à eau… </a:t>
            </a: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L’outillage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et le matériel partagé doivent être régulièrement nettoyés lors de la prise et la fin de la journée de travail.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Tout local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(lieu de travail, vestiaire, salle de pause, toilettes, …) qui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accueille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dans la journée une personne contaminée doit être nettoyé et désinfecté selon des procédures particulières décrites sur le site du Ministère du Travail (</a:t>
            </a:r>
            <a:r>
              <a:rPr lang="fr-FR" sz="11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covid19_obligations_employeur.pdf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182563"/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cas de nettoyage par un prestataire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extérieur : veillez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à le prévenir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dirty="0"/>
              <a:t> 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5805264" y="505892"/>
            <a:ext cx="10057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 mars 2020</a:t>
            </a: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404664" y="5154920"/>
            <a:ext cx="167640" cy="137160"/>
          </a:xfrm>
          <a:custGeom>
            <a:avLst/>
            <a:gdLst>
              <a:gd name="T0" fmla="*/ 220 w 220"/>
              <a:gd name="T1" fmla="*/ 126 h 183"/>
              <a:gd name="T2" fmla="*/ 220 w 220"/>
              <a:gd name="T3" fmla="*/ 126 h 183"/>
              <a:gd name="T4" fmla="*/ 220 w 220"/>
              <a:gd name="T5" fmla="*/ 56 h 183"/>
              <a:gd name="T6" fmla="*/ 163 w 220"/>
              <a:gd name="T7" fmla="*/ 0 h 183"/>
              <a:gd name="T8" fmla="*/ 0 w 220"/>
              <a:gd name="T9" fmla="*/ 0 h 183"/>
              <a:gd name="T10" fmla="*/ 0 w 220"/>
              <a:gd name="T11" fmla="*/ 183 h 183"/>
              <a:gd name="T12" fmla="*/ 163 w 220"/>
              <a:gd name="T13" fmla="*/ 183 h 183"/>
              <a:gd name="T14" fmla="*/ 220 w 220"/>
              <a:gd name="T15" fmla="*/ 126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0" h="183">
                <a:moveTo>
                  <a:pt x="220" y="126"/>
                </a:moveTo>
                <a:lnTo>
                  <a:pt x="220" y="126"/>
                </a:lnTo>
                <a:lnTo>
                  <a:pt x="220" y="56"/>
                </a:lnTo>
                <a:cubicBezTo>
                  <a:pt x="220" y="56"/>
                  <a:pt x="220" y="0"/>
                  <a:pt x="163" y="0"/>
                </a:cubicBezTo>
                <a:lnTo>
                  <a:pt x="0" y="0"/>
                </a:lnTo>
                <a:lnTo>
                  <a:pt x="0" y="183"/>
                </a:lnTo>
                <a:lnTo>
                  <a:pt x="163" y="183"/>
                </a:lnTo>
                <a:cubicBezTo>
                  <a:pt x="163" y="183"/>
                  <a:pt x="220" y="183"/>
                  <a:pt x="220" y="126"/>
                </a:cubicBezTo>
                <a:close/>
              </a:path>
            </a:pathLst>
          </a:custGeom>
          <a:solidFill>
            <a:srgbClr val="FF6699"/>
          </a:solidFill>
          <a:ln w="0">
            <a:noFill/>
            <a:prstDash val="solid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404664" y="6883112"/>
            <a:ext cx="167640" cy="137160"/>
          </a:xfrm>
          <a:custGeom>
            <a:avLst/>
            <a:gdLst>
              <a:gd name="T0" fmla="*/ 220 w 220"/>
              <a:gd name="T1" fmla="*/ 126 h 183"/>
              <a:gd name="T2" fmla="*/ 220 w 220"/>
              <a:gd name="T3" fmla="*/ 126 h 183"/>
              <a:gd name="T4" fmla="*/ 220 w 220"/>
              <a:gd name="T5" fmla="*/ 56 h 183"/>
              <a:gd name="T6" fmla="*/ 163 w 220"/>
              <a:gd name="T7" fmla="*/ 0 h 183"/>
              <a:gd name="T8" fmla="*/ 0 w 220"/>
              <a:gd name="T9" fmla="*/ 0 h 183"/>
              <a:gd name="T10" fmla="*/ 0 w 220"/>
              <a:gd name="T11" fmla="*/ 183 h 183"/>
              <a:gd name="T12" fmla="*/ 163 w 220"/>
              <a:gd name="T13" fmla="*/ 183 h 183"/>
              <a:gd name="T14" fmla="*/ 220 w 220"/>
              <a:gd name="T15" fmla="*/ 126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0" h="183">
                <a:moveTo>
                  <a:pt x="220" y="126"/>
                </a:moveTo>
                <a:lnTo>
                  <a:pt x="220" y="126"/>
                </a:lnTo>
                <a:lnTo>
                  <a:pt x="220" y="56"/>
                </a:lnTo>
                <a:cubicBezTo>
                  <a:pt x="220" y="56"/>
                  <a:pt x="220" y="0"/>
                  <a:pt x="163" y="0"/>
                </a:cubicBezTo>
                <a:lnTo>
                  <a:pt x="0" y="0"/>
                </a:lnTo>
                <a:lnTo>
                  <a:pt x="0" y="183"/>
                </a:lnTo>
                <a:lnTo>
                  <a:pt x="163" y="183"/>
                </a:lnTo>
                <a:cubicBezTo>
                  <a:pt x="163" y="183"/>
                  <a:pt x="220" y="183"/>
                  <a:pt x="220" y="126"/>
                </a:cubicBezTo>
                <a:close/>
              </a:path>
            </a:pathLst>
          </a:custGeom>
          <a:solidFill>
            <a:srgbClr val="FF6699"/>
          </a:solidFill>
          <a:ln w="0">
            <a:noFill/>
            <a:prstDash val="solid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500" y="1475656"/>
            <a:ext cx="6823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spc="-4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Covid-19 : maintien d’activité et mesures sanitaires, la MSA à vos côté</a:t>
            </a:r>
            <a:endParaRPr lang="fr-FR" sz="2000" b="1" spc="-4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spc="-4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Image 13" descr="Une image contenant capture d’écran&#10;&#10;Description générée automatiquement">
            <a:extLst>
              <a:ext uri="{FF2B5EF4-FFF2-40B4-BE49-F238E27FC236}">
                <a16:creationId xmlns="" xmlns:a16="http://schemas.microsoft.com/office/drawing/2014/main" id="{9AB181DC-6E5C-F448-9494-5FD58E8B5E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8" r="9244" b="69079"/>
          <a:stretch/>
        </p:blipFill>
        <p:spPr>
          <a:xfrm>
            <a:off x="0" y="-100421"/>
            <a:ext cx="6858000" cy="2986646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3500" y="1972161"/>
            <a:ext cx="6823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spc="-4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Covid-19 : maintien d’activité et mesures sanitaires, la MSA à vos côtés</a:t>
            </a:r>
            <a:endParaRPr lang="fr-FR" sz="2000" b="1" spc="-4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spc="-4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9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ésultat de recherche d'images pour &quot;MSA LOGO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698" y="8037940"/>
            <a:ext cx="1557259" cy="78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260648" y="3201228"/>
            <a:ext cx="6334911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/>
            <a:r>
              <a:rPr lang="fr-FR" sz="1300" b="1" dirty="0" smtClean="0">
                <a:solidFill>
                  <a:srgbClr val="6253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organiser votre chantier ?</a:t>
            </a:r>
            <a:endParaRPr lang="fr-FR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Réduisez au maximum le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nombre de personnes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sur un même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chantier.  Sinon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veillez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à faire observer la distance entre les opérateurs si la présence simultanée est indispensable. 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Limitez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présence en cabine à une seule personne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. La cabine doit être nettoyée en début et fin de prise de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poste.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Attribuez un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seul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véhicule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/ machine par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personne. Si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conducteur du véhicule doit être changé, nettoyez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le volant, les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commandes et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les poignées,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spcBef>
                <a:spcPts val="1200"/>
              </a:spcBef>
            </a:pP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les personnes travaillant aux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champs :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Mettez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à disposition en nombre suffisant des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jerricans d’eau claire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, des flacons de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savon liquide,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des rouleaux de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papier essuie-mains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, et si possible du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gel/solution </a:t>
            </a:r>
            <a:r>
              <a:rPr lang="fr-FR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hydroalcoolique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Pensez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positionner des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sacs poubelles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jeter les essuie-tout et mouchoirs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/>
            <a:endParaRPr lang="fr-FR" sz="1300" b="1" dirty="0" smtClean="0">
              <a:solidFill>
                <a:srgbClr val="6253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/>
            <a:endParaRPr lang="fr-FR" sz="1300" b="1" dirty="0">
              <a:solidFill>
                <a:srgbClr val="6253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/>
            <a:r>
              <a:rPr lang="fr-FR" sz="1300" b="1" dirty="0" smtClean="0">
                <a:solidFill>
                  <a:srgbClr val="6253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L’utilisation des équipements de protection individuelle (EPI)</a:t>
            </a:r>
            <a:endParaRPr lang="fr-F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Portez des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gants de travail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pour éviter les coupures, le cambouis,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etc.. Ce comportement est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important pour faciliter le lavage ultérieur des mains.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Lavez-vous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les mains chaque fois que l’on enlève un EPI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: gants, lunettes, combinaison, casque, ...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Attention : les gants contaminés portés au visage peuvent être source d’infection.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Privilégiez les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lavages fréquents des mains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plutôt qu’un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port permanent de la même paire de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gants.</a:t>
            </a:r>
            <a:endParaRPr lang="fr-F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805264" y="505892"/>
            <a:ext cx="10057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 mars 2020</a:t>
            </a: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404664" y="3282712"/>
            <a:ext cx="167640" cy="137160"/>
          </a:xfrm>
          <a:custGeom>
            <a:avLst/>
            <a:gdLst>
              <a:gd name="T0" fmla="*/ 220 w 220"/>
              <a:gd name="T1" fmla="*/ 126 h 183"/>
              <a:gd name="T2" fmla="*/ 220 w 220"/>
              <a:gd name="T3" fmla="*/ 126 h 183"/>
              <a:gd name="T4" fmla="*/ 220 w 220"/>
              <a:gd name="T5" fmla="*/ 56 h 183"/>
              <a:gd name="T6" fmla="*/ 163 w 220"/>
              <a:gd name="T7" fmla="*/ 0 h 183"/>
              <a:gd name="T8" fmla="*/ 0 w 220"/>
              <a:gd name="T9" fmla="*/ 0 h 183"/>
              <a:gd name="T10" fmla="*/ 0 w 220"/>
              <a:gd name="T11" fmla="*/ 183 h 183"/>
              <a:gd name="T12" fmla="*/ 163 w 220"/>
              <a:gd name="T13" fmla="*/ 183 h 183"/>
              <a:gd name="T14" fmla="*/ 220 w 220"/>
              <a:gd name="T15" fmla="*/ 126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0" h="183">
                <a:moveTo>
                  <a:pt x="220" y="126"/>
                </a:moveTo>
                <a:lnTo>
                  <a:pt x="220" y="126"/>
                </a:lnTo>
                <a:lnTo>
                  <a:pt x="220" y="56"/>
                </a:lnTo>
                <a:cubicBezTo>
                  <a:pt x="220" y="56"/>
                  <a:pt x="220" y="0"/>
                  <a:pt x="163" y="0"/>
                </a:cubicBezTo>
                <a:lnTo>
                  <a:pt x="0" y="0"/>
                </a:lnTo>
                <a:lnTo>
                  <a:pt x="0" y="183"/>
                </a:lnTo>
                <a:lnTo>
                  <a:pt x="163" y="183"/>
                </a:lnTo>
                <a:cubicBezTo>
                  <a:pt x="163" y="183"/>
                  <a:pt x="220" y="183"/>
                  <a:pt x="220" y="126"/>
                </a:cubicBezTo>
                <a:close/>
              </a:path>
            </a:pathLst>
          </a:custGeom>
          <a:solidFill>
            <a:srgbClr val="FF6699"/>
          </a:solidFill>
          <a:ln w="0">
            <a:noFill/>
            <a:prstDash val="solid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404664" y="6235040"/>
            <a:ext cx="167640" cy="137160"/>
          </a:xfrm>
          <a:custGeom>
            <a:avLst/>
            <a:gdLst>
              <a:gd name="T0" fmla="*/ 220 w 220"/>
              <a:gd name="T1" fmla="*/ 126 h 183"/>
              <a:gd name="T2" fmla="*/ 220 w 220"/>
              <a:gd name="T3" fmla="*/ 126 h 183"/>
              <a:gd name="T4" fmla="*/ 220 w 220"/>
              <a:gd name="T5" fmla="*/ 56 h 183"/>
              <a:gd name="T6" fmla="*/ 163 w 220"/>
              <a:gd name="T7" fmla="*/ 0 h 183"/>
              <a:gd name="T8" fmla="*/ 0 w 220"/>
              <a:gd name="T9" fmla="*/ 0 h 183"/>
              <a:gd name="T10" fmla="*/ 0 w 220"/>
              <a:gd name="T11" fmla="*/ 183 h 183"/>
              <a:gd name="T12" fmla="*/ 163 w 220"/>
              <a:gd name="T13" fmla="*/ 183 h 183"/>
              <a:gd name="T14" fmla="*/ 220 w 220"/>
              <a:gd name="T15" fmla="*/ 126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0" h="183">
                <a:moveTo>
                  <a:pt x="220" y="126"/>
                </a:moveTo>
                <a:lnTo>
                  <a:pt x="220" y="126"/>
                </a:lnTo>
                <a:lnTo>
                  <a:pt x="220" y="56"/>
                </a:lnTo>
                <a:cubicBezTo>
                  <a:pt x="220" y="56"/>
                  <a:pt x="220" y="0"/>
                  <a:pt x="163" y="0"/>
                </a:cubicBezTo>
                <a:lnTo>
                  <a:pt x="0" y="0"/>
                </a:lnTo>
                <a:lnTo>
                  <a:pt x="0" y="183"/>
                </a:lnTo>
                <a:lnTo>
                  <a:pt x="163" y="183"/>
                </a:lnTo>
                <a:cubicBezTo>
                  <a:pt x="163" y="183"/>
                  <a:pt x="220" y="183"/>
                  <a:pt x="220" y="126"/>
                </a:cubicBezTo>
                <a:close/>
              </a:path>
            </a:pathLst>
          </a:custGeom>
          <a:solidFill>
            <a:srgbClr val="FF6699"/>
          </a:solidFill>
          <a:ln w="0">
            <a:noFill/>
            <a:prstDash val="solid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pic>
        <p:nvPicPr>
          <p:cNvPr id="13" name="Image 12" descr="Une image contenant capture d’écran&#10;&#10;Description générée automatiquement">
            <a:extLst>
              <a:ext uri="{FF2B5EF4-FFF2-40B4-BE49-F238E27FC236}">
                <a16:creationId xmlns="" xmlns:a16="http://schemas.microsoft.com/office/drawing/2014/main" id="{9AB181DC-6E5C-F448-9494-5FD58E8B5E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8" r="9244" b="69079"/>
          <a:stretch/>
        </p:blipFill>
        <p:spPr>
          <a:xfrm>
            <a:off x="0" y="-100421"/>
            <a:ext cx="6858000" cy="2986646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3500" y="1972161"/>
            <a:ext cx="6823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spc="-4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Covid-19 : maintien d’activité et mesures sanitaires, la MSA à vos côtés</a:t>
            </a:r>
            <a:endParaRPr lang="fr-FR" sz="2000" b="1" spc="-4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spc="-4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1038" y="8492951"/>
            <a:ext cx="4368082" cy="55399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fr-FR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2 : les mesures d’organisation pour éviter la propagation du Covid-19.</a:t>
            </a:r>
          </a:p>
        </p:txBody>
      </p:sp>
    </p:spTree>
    <p:extLst>
      <p:ext uri="{BB962C8B-B14F-4D97-AF65-F5344CB8AC3E}">
        <p14:creationId xmlns:p14="http://schemas.microsoft.com/office/powerpoint/2010/main" val="236770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ésultat de recherche d'images pour &quot;MSA LOGO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698" y="8037940"/>
            <a:ext cx="1557259" cy="78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261544" y="3170257"/>
            <a:ext cx="6334911" cy="4714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/>
            <a:r>
              <a:rPr lang="fr-FR" sz="1400" b="1" dirty="0" smtClean="0">
                <a:solidFill>
                  <a:srgbClr val="6253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400" b="1" dirty="0">
                <a:solidFill>
                  <a:srgbClr val="6253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vente aux consommateurs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Les principes de base à mettre en œuvre sont les suivants :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Votre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client ne doit pas toucher les produits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. Le service est assuré par un salarié ou un exploitant équipé de gants. 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Changez les gants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régulièrement et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se laver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les mains une fois les gants retirés.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Les produits sont déposés sur le comptoir par le vendeur, puis dans un second temps pris par le client afin d’assurer une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distance minimale de sécurité́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Privilégiez les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modes de règlements “sans-contact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complément de ces mesures de distanciation, pour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les points de vente directe à la ferme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Privilégiez des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paniers préparés à l’avance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et d’une certaine valeur (par ex.10 €, 20 €, 30 €...) dans lesquels le contenu (non modifiable) peut être communiqué sur le site internet de l’entreprise ou selon les commandes faites à distance par les consommateurs.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Convenez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d’un horaire de rendez-vous pour échelonner le passage des clients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et éviter l’affluence des personnes au même moment (par ex. utilisation d’un logiciel libre de droits par exemple </a:t>
            </a:r>
            <a:r>
              <a:rPr lang="fr-FR" sz="1100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Framadate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, ou par téléphone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Grace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à l’identification des clients,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mettez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en place une distribution de type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«drive»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en fonction de créneaux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horaires.</a:t>
            </a: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les livraisons auprès d’un public abonné,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des paniers au nom de leur propriétaire peuvent être livrés dans un lieu précis dans lequel ils seront remis dans le respect des mesure barrière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105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ts val="100"/>
              </a:spcBef>
              <a:spcAft>
                <a:spcPts val="200"/>
              </a:spcAft>
            </a:pPr>
            <a:endParaRPr lang="fr-FR" sz="105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805264" y="505892"/>
            <a:ext cx="10057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 mars 2020</a:t>
            </a: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404664" y="3282712"/>
            <a:ext cx="167640" cy="137160"/>
          </a:xfrm>
          <a:custGeom>
            <a:avLst/>
            <a:gdLst>
              <a:gd name="T0" fmla="*/ 220 w 220"/>
              <a:gd name="T1" fmla="*/ 126 h 183"/>
              <a:gd name="T2" fmla="*/ 220 w 220"/>
              <a:gd name="T3" fmla="*/ 126 h 183"/>
              <a:gd name="T4" fmla="*/ 220 w 220"/>
              <a:gd name="T5" fmla="*/ 56 h 183"/>
              <a:gd name="T6" fmla="*/ 163 w 220"/>
              <a:gd name="T7" fmla="*/ 0 h 183"/>
              <a:gd name="T8" fmla="*/ 0 w 220"/>
              <a:gd name="T9" fmla="*/ 0 h 183"/>
              <a:gd name="T10" fmla="*/ 0 w 220"/>
              <a:gd name="T11" fmla="*/ 183 h 183"/>
              <a:gd name="T12" fmla="*/ 163 w 220"/>
              <a:gd name="T13" fmla="*/ 183 h 183"/>
              <a:gd name="T14" fmla="*/ 220 w 220"/>
              <a:gd name="T15" fmla="*/ 126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0" h="183">
                <a:moveTo>
                  <a:pt x="220" y="126"/>
                </a:moveTo>
                <a:lnTo>
                  <a:pt x="220" y="126"/>
                </a:lnTo>
                <a:lnTo>
                  <a:pt x="220" y="56"/>
                </a:lnTo>
                <a:cubicBezTo>
                  <a:pt x="220" y="56"/>
                  <a:pt x="220" y="0"/>
                  <a:pt x="163" y="0"/>
                </a:cubicBezTo>
                <a:lnTo>
                  <a:pt x="0" y="0"/>
                </a:lnTo>
                <a:lnTo>
                  <a:pt x="0" y="183"/>
                </a:lnTo>
                <a:lnTo>
                  <a:pt x="163" y="183"/>
                </a:lnTo>
                <a:cubicBezTo>
                  <a:pt x="163" y="183"/>
                  <a:pt x="220" y="183"/>
                  <a:pt x="220" y="126"/>
                </a:cubicBezTo>
                <a:close/>
              </a:path>
            </a:pathLst>
          </a:custGeom>
          <a:solidFill>
            <a:srgbClr val="FF6699"/>
          </a:solidFill>
          <a:ln w="0">
            <a:noFill/>
            <a:prstDash val="solid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pic>
        <p:nvPicPr>
          <p:cNvPr id="9" name="Image 8" descr="Une image contenant capture d’écran&#10;&#10;Description générée automatiquement">
            <a:extLst>
              <a:ext uri="{FF2B5EF4-FFF2-40B4-BE49-F238E27FC236}">
                <a16:creationId xmlns="" xmlns:a16="http://schemas.microsoft.com/office/drawing/2014/main" id="{9AB181DC-6E5C-F448-9494-5FD58E8B5E0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8" r="9244" b="69079"/>
          <a:stretch/>
        </p:blipFill>
        <p:spPr>
          <a:xfrm>
            <a:off x="0" y="-100421"/>
            <a:ext cx="6858000" cy="2986646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500" y="1972161"/>
            <a:ext cx="6823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spc="-4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Covid-19 : maintien d’activité et mesures sanitaires, la MSA à vos côtés</a:t>
            </a:r>
            <a:endParaRPr lang="fr-FR" sz="2000" b="1" spc="-4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000" b="1" spc="-4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1038" y="8492951"/>
            <a:ext cx="4368082" cy="55399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fr-FR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2 : les mesures d’organisation pour éviter la propagation du Covid-19.</a:t>
            </a:r>
          </a:p>
        </p:txBody>
      </p:sp>
    </p:spTree>
    <p:extLst>
      <p:ext uri="{BB962C8B-B14F-4D97-AF65-F5344CB8AC3E}">
        <p14:creationId xmlns:p14="http://schemas.microsoft.com/office/powerpoint/2010/main" val="391702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1344</Words>
  <Application>Microsoft Office PowerPoint</Application>
  <PresentationFormat>Affichage à l'écran (4:3)</PresentationFormat>
  <Paragraphs>90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Richard Dallennes</dc:creator>
  <cp:lastModifiedBy>Cécile</cp:lastModifiedBy>
  <cp:revision>54</cp:revision>
  <dcterms:created xsi:type="dcterms:W3CDTF">2017-03-24T13:38:45Z</dcterms:created>
  <dcterms:modified xsi:type="dcterms:W3CDTF">2020-03-31T07:06:22Z</dcterms:modified>
</cp:coreProperties>
</file>