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144000" type="screen4x3"/>
  <p:notesSz cx="6883400" cy="9906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79" userDrawn="1">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ard Dallennes" initials="RD"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D9AE90"/>
    <a:srgbClr val="4F81BD"/>
    <a:srgbClr val="D29F7C"/>
    <a:srgbClr val="6253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1382" autoAdjust="0"/>
  </p:normalViewPr>
  <p:slideViewPr>
    <p:cSldViewPr>
      <p:cViewPr>
        <p:scale>
          <a:sx n="49" d="100"/>
          <a:sy n="49" d="100"/>
        </p:scale>
        <p:origin x="-1572" y="-30"/>
      </p:cViewPr>
      <p:guideLst>
        <p:guide orient="horz" pos="3379"/>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31/03/2020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31/03/2020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31/03/2020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31/03/2020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31/03/2020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31/03/2020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31/03/2020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31/03/2020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31/03/2020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31/03/2020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31/03/2020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31/03/2020</a:t>
            </a:fld>
            <a:endParaRPr lang="fr-BE"/>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antepubliquefrance.fr/maladies-et-traumatismes/maladies-et-infections-respiratoires/infection-a-coronavirus/articles/coronavirus-outils-de-prevention-destines-aux-professionnels-de-sante-et-au-grand-public" TargetMode="External"/><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hyperlink" Target="http://www.inrs.fr/dms/inrs/CatalogueAffiche/TI-A-743/A743.pdf" TargetMode="External"/><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hyperlink" Target="http://www.inrs.fr/dms/inrs/CatalogueAffiche/TI-A-774/A774.pdf"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hyperlink" Target="https://www.gouvernement.fr/info-coronavirus" TargetMode="External"/><Relationship Id="rId7" Type="http://schemas.openxmlformats.org/officeDocument/2006/relationships/hyperlink" Target="http://www.inrs.fr/actualites/COVID-19-et-entreprises.html" TargetMode="External"/><Relationship Id="rId2" Type="http://schemas.openxmlformats.org/officeDocument/2006/relationships/hyperlink" Target="https://travail-emploi.gouv.fr/actualites/l-actualite-du-ministere/article/coronavirus-questions-reponses-pour-les-entreprises-et-les-salaries" TargetMode="External"/><Relationship Id="rId1" Type="http://schemas.openxmlformats.org/officeDocument/2006/relationships/slideLayout" Target="../slideLayouts/slideLayout1.xml"/><Relationship Id="rId6" Type="http://schemas.openxmlformats.org/officeDocument/2006/relationships/hyperlink" Target="http://www.inrs.fr/actualites/coronavirus-SARS-CoV-2-COVID-19.html" TargetMode="External"/><Relationship Id="rId5" Type="http://schemas.openxmlformats.org/officeDocument/2006/relationships/hyperlink" Target="https://www.santepubliquefrance.fr/" TargetMode="External"/><Relationship Id="rId4" Type="http://schemas.openxmlformats.org/officeDocument/2006/relationships/hyperlink" Target="https://solidarites-sante.gouv.fr/soins-et-maladies/maladies/maladies-infectieuses/coronavir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ésultat de recherche d'images pour &quot;MSA LOGO&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45698" y="8325972"/>
            <a:ext cx="1557259" cy="782532"/>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Groupe 22"/>
          <p:cNvGrpSpPr/>
          <p:nvPr/>
        </p:nvGrpSpPr>
        <p:grpSpPr>
          <a:xfrm>
            <a:off x="262440" y="3571721"/>
            <a:ext cx="6334911" cy="4816703"/>
            <a:chOff x="197133" y="2376925"/>
            <a:chExt cx="6334911" cy="4816703"/>
          </a:xfrm>
        </p:grpSpPr>
        <p:sp>
          <p:nvSpPr>
            <p:cNvPr id="24" name="ZoneTexte 23"/>
            <p:cNvSpPr txBox="1"/>
            <p:nvPr/>
          </p:nvSpPr>
          <p:spPr>
            <a:xfrm>
              <a:off x="197133" y="2376925"/>
              <a:ext cx="6334911" cy="4816703"/>
            </a:xfrm>
            <a:prstGeom prst="rect">
              <a:avLst/>
            </a:prstGeom>
            <a:noFill/>
          </p:spPr>
          <p:txBody>
            <a:bodyPr wrap="square" rtlCol="0">
              <a:spAutoFit/>
            </a:bodyPr>
            <a:lstStyle/>
            <a:p>
              <a:pPr marL="266700"/>
              <a:r>
                <a:rPr lang="fr-FR" sz="1300" b="1" dirty="0" smtClean="0">
                  <a:solidFill>
                    <a:srgbClr val="625356"/>
                  </a:solidFill>
                  <a:latin typeface="Arial" panose="020B0604020202020204" pitchFamily="34" charset="0"/>
                  <a:cs typeface="Arial" panose="020B0604020202020204" pitchFamily="34" charset="0"/>
                </a:rPr>
                <a:t>Les vestiaires</a:t>
              </a:r>
            </a:p>
            <a:p>
              <a:pPr marL="266700"/>
              <a:endParaRPr lang="fr-FR" sz="200" dirty="0" smtClean="0">
                <a:latin typeface="Arial" panose="020B0604020202020204" pitchFamily="34" charset="0"/>
                <a:ea typeface="Verdana" panose="020B0604030504040204" pitchFamily="34" charset="0"/>
                <a:cs typeface="Arial" panose="020B0604020202020204" pitchFamily="34" charset="0"/>
              </a:endParaRPr>
            </a:p>
            <a:p>
              <a:pPr>
                <a:spcBef>
                  <a:spcPts val="600"/>
                </a:spcBef>
              </a:pPr>
              <a:r>
                <a:rPr lang="fr-FR" sz="1100" dirty="0" smtClean="0">
                  <a:latin typeface="Arial" panose="020B0604020202020204" pitchFamily="34" charset="0"/>
                  <a:cs typeface="Arial" panose="020B0604020202020204" pitchFamily="34" charset="0"/>
                </a:rPr>
                <a:t>Les </a:t>
              </a:r>
              <a:r>
                <a:rPr lang="fr-FR" sz="1100" dirty="0">
                  <a:latin typeface="Arial" panose="020B0604020202020204" pitchFamily="34" charset="0"/>
                  <a:cs typeface="Arial" panose="020B0604020202020204" pitchFamily="34" charset="0"/>
                </a:rPr>
                <a:t>vestiaires sont un lieu potentiel important de contamination car les volumes y sont réduits. </a:t>
              </a:r>
            </a:p>
            <a:p>
              <a:pPr>
                <a:spcBef>
                  <a:spcPts val="300"/>
                </a:spcBef>
              </a:pPr>
              <a:r>
                <a:rPr lang="fr-FR" sz="1100" dirty="0">
                  <a:latin typeface="Arial" panose="020B0604020202020204" pitchFamily="34" charset="0"/>
                  <a:cs typeface="Arial" panose="020B0604020202020204" pitchFamily="34" charset="0"/>
                </a:rPr>
                <a:t>Pour une brève période (celle de l'habillage ou du déshabillage), si les salariés ne peuvent respecter les mesures d'espacement recommandées, il est nécessaire de mettre en place un flux invitant chaque salarié à entrer dans le vestiaire chacun son tour (pas plus d'une personne à la fois dans le vestiaire</a:t>
              </a:r>
              <a:r>
                <a:rPr lang="fr-FR" sz="1100" dirty="0" smtClean="0">
                  <a:latin typeface="Arial" panose="020B0604020202020204" pitchFamily="34" charset="0"/>
                  <a:cs typeface="Arial" panose="020B0604020202020204" pitchFamily="34" charset="0"/>
                </a:rPr>
                <a:t>).</a:t>
              </a:r>
              <a:endParaRPr lang="fr-FR" sz="1100" dirty="0">
                <a:latin typeface="Arial" panose="020B0604020202020204" pitchFamily="34" charset="0"/>
                <a:cs typeface="Arial" panose="020B0604020202020204" pitchFamily="34" charset="0"/>
              </a:endParaRPr>
            </a:p>
            <a:p>
              <a:pPr marL="171450" indent="-171450">
                <a:spcBef>
                  <a:spcPts val="3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Mettez </a:t>
              </a:r>
              <a:r>
                <a:rPr lang="fr-FR" sz="1100" dirty="0">
                  <a:latin typeface="Arial" panose="020B0604020202020204" pitchFamily="34" charset="0"/>
                  <a:cs typeface="Arial" panose="020B0604020202020204" pitchFamily="34" charset="0"/>
                </a:rPr>
                <a:t>à disposition le </a:t>
              </a:r>
              <a:r>
                <a:rPr lang="fr-FR" sz="1100" b="1" dirty="0">
                  <a:latin typeface="Arial" panose="020B0604020202020204" pitchFamily="34" charset="0"/>
                  <a:cs typeface="Arial" panose="020B0604020202020204" pitchFamily="34" charset="0"/>
                </a:rPr>
                <a:t>nécessaire pour pouvoir se laver les mains </a:t>
              </a:r>
              <a:r>
                <a:rPr lang="fr-FR" sz="1100" dirty="0">
                  <a:latin typeface="Arial" panose="020B0604020202020204" pitchFamily="34" charset="0"/>
                  <a:cs typeface="Arial" panose="020B0604020202020204" pitchFamily="34" charset="0"/>
                </a:rPr>
                <a:t>avant et après être passé par le </a:t>
              </a:r>
              <a:r>
                <a:rPr lang="fr-FR" sz="1100" dirty="0" smtClean="0">
                  <a:latin typeface="Arial" panose="020B0604020202020204" pitchFamily="34" charset="0"/>
                  <a:cs typeface="Arial" panose="020B0604020202020204" pitchFamily="34" charset="0"/>
                </a:rPr>
                <a:t>vestiaire.</a:t>
              </a:r>
            </a:p>
            <a:p>
              <a:pPr marL="171450" indent="-171450">
                <a:spcBef>
                  <a:spcPts val="300"/>
                </a:spcBef>
                <a:buFont typeface="Arial" panose="020B0604020202020204" pitchFamily="34" charset="0"/>
                <a:buChar char="•"/>
              </a:pPr>
              <a:r>
                <a:rPr lang="fr-FR" sz="1100" b="1" dirty="0" smtClean="0">
                  <a:latin typeface="Arial" panose="020B0604020202020204" pitchFamily="34" charset="0"/>
                  <a:cs typeface="Arial" panose="020B0604020202020204" pitchFamily="34" charset="0"/>
                </a:rPr>
                <a:t>Aérez le </a:t>
              </a:r>
              <a:r>
                <a:rPr lang="fr-FR" sz="1100" b="1" dirty="0">
                  <a:latin typeface="Arial" panose="020B0604020202020204" pitchFamily="34" charset="0"/>
                  <a:cs typeface="Arial" panose="020B0604020202020204" pitchFamily="34" charset="0"/>
                </a:rPr>
                <a:t>vestiaire </a:t>
              </a:r>
              <a:r>
                <a:rPr lang="fr-FR" sz="1100" dirty="0" smtClean="0">
                  <a:latin typeface="Arial" panose="020B0604020202020204" pitchFamily="34" charset="0"/>
                  <a:cs typeface="Arial" panose="020B0604020202020204" pitchFamily="34" charset="0"/>
                </a:rPr>
                <a:t>régulièrement </a:t>
              </a:r>
              <a:r>
                <a:rPr lang="fr-FR" sz="1100" dirty="0">
                  <a:latin typeface="Arial" panose="020B0604020202020204" pitchFamily="34" charset="0"/>
                  <a:cs typeface="Arial" panose="020B0604020202020204" pitchFamily="34" charset="0"/>
                </a:rPr>
                <a:t>si c'est une pièce avec </a:t>
              </a:r>
              <a:r>
                <a:rPr lang="fr-FR" sz="1100" dirty="0" smtClean="0">
                  <a:latin typeface="Arial" panose="020B0604020202020204" pitchFamily="34" charset="0"/>
                  <a:cs typeface="Arial" panose="020B0604020202020204" pitchFamily="34" charset="0"/>
                </a:rPr>
                <a:t>fenêtre.</a:t>
              </a:r>
            </a:p>
            <a:p>
              <a:pPr marL="171450" indent="-171450">
                <a:spcBef>
                  <a:spcPts val="300"/>
                </a:spcBef>
                <a:buFont typeface="Arial" panose="020B0604020202020204" pitchFamily="34" charset="0"/>
                <a:buChar char="•"/>
              </a:pPr>
              <a:r>
                <a:rPr lang="fr-FR" sz="1100" b="1" dirty="0" smtClean="0">
                  <a:latin typeface="Arial" panose="020B0604020202020204" pitchFamily="34" charset="0"/>
                  <a:cs typeface="Arial" panose="020B0604020202020204" pitchFamily="34" charset="0"/>
                </a:rPr>
                <a:t>Nettoyez les </a:t>
              </a:r>
              <a:r>
                <a:rPr lang="fr-FR" sz="1100" b="1" dirty="0">
                  <a:latin typeface="Arial" panose="020B0604020202020204" pitchFamily="34" charset="0"/>
                  <a:cs typeface="Arial" panose="020B0604020202020204" pitchFamily="34" charset="0"/>
                </a:rPr>
                <a:t>poignées de porte et interrupteurs </a:t>
              </a:r>
              <a:r>
                <a:rPr lang="fr-FR" sz="1100" dirty="0" smtClean="0">
                  <a:latin typeface="Arial" panose="020B0604020202020204" pitchFamily="34" charset="0"/>
                  <a:cs typeface="Arial" panose="020B0604020202020204" pitchFamily="34" charset="0"/>
                </a:rPr>
                <a:t>régulièrement </a:t>
              </a:r>
              <a:r>
                <a:rPr lang="fr-FR" sz="1100" dirty="0">
                  <a:latin typeface="Arial" panose="020B0604020202020204" pitchFamily="34" charset="0"/>
                  <a:cs typeface="Arial" panose="020B0604020202020204" pitchFamily="34" charset="0"/>
                </a:rPr>
                <a:t>dans les vestiaires </a:t>
              </a:r>
              <a:r>
                <a:rPr lang="fr-FR" sz="1100" dirty="0" smtClean="0">
                  <a:latin typeface="Arial" panose="020B0604020202020204" pitchFamily="34" charset="0"/>
                  <a:cs typeface="Arial" panose="020B0604020202020204" pitchFamily="34" charset="0"/>
                </a:rPr>
                <a:t>et au minimum 3 </a:t>
              </a:r>
              <a:r>
                <a:rPr lang="fr-FR" sz="1100" dirty="0">
                  <a:latin typeface="Arial" panose="020B0604020202020204" pitchFamily="34" charset="0"/>
                  <a:cs typeface="Arial" panose="020B0604020202020204" pitchFamily="34" charset="0"/>
                </a:rPr>
                <a:t>fois par </a:t>
              </a:r>
              <a:r>
                <a:rPr lang="fr-FR" sz="1100" dirty="0" smtClean="0">
                  <a:latin typeface="Arial" panose="020B0604020202020204" pitchFamily="34" charset="0"/>
                  <a:cs typeface="Arial" panose="020B0604020202020204" pitchFamily="34" charset="0"/>
                </a:rPr>
                <a:t>jour.</a:t>
              </a:r>
            </a:p>
            <a:p>
              <a:pPr marL="171450" indent="-171450">
                <a:spcBef>
                  <a:spcPts val="300"/>
                </a:spcBef>
                <a:buFont typeface="Arial" panose="020B0604020202020204" pitchFamily="34" charset="0"/>
                <a:buChar char="•"/>
              </a:pPr>
              <a:r>
                <a:rPr lang="fr-FR" sz="1100" b="1" dirty="0" smtClean="0">
                  <a:latin typeface="Arial" panose="020B0604020202020204" pitchFamily="34" charset="0"/>
                  <a:cs typeface="Arial" panose="020B0604020202020204" pitchFamily="34" charset="0"/>
                </a:rPr>
                <a:t>L’entretien </a:t>
              </a:r>
              <a:r>
                <a:rPr lang="fr-FR" sz="1100" b="1" dirty="0">
                  <a:latin typeface="Arial" panose="020B0604020202020204" pitchFamily="34" charset="0"/>
                  <a:cs typeface="Arial" panose="020B0604020202020204" pitchFamily="34" charset="0"/>
                </a:rPr>
                <a:t>des tenues de travail est à </a:t>
              </a:r>
              <a:r>
                <a:rPr lang="fr-FR" sz="1100" b="1" dirty="0" smtClean="0">
                  <a:latin typeface="Arial" panose="020B0604020202020204" pitchFamily="34" charset="0"/>
                  <a:cs typeface="Arial" panose="020B0604020202020204" pitchFamily="34" charset="0"/>
                </a:rPr>
                <a:t>votre charge</a:t>
              </a:r>
              <a:r>
                <a:rPr lang="fr-FR" sz="1100" dirty="0" smtClean="0">
                  <a:latin typeface="Arial" panose="020B0604020202020204" pitchFamily="34" charset="0"/>
                  <a:cs typeface="Arial" panose="020B0604020202020204" pitchFamily="34" charset="0"/>
                </a:rPr>
                <a:t>. </a:t>
              </a:r>
              <a:r>
                <a:rPr lang="fr-FR" sz="1100" dirty="0">
                  <a:latin typeface="Arial" panose="020B0604020202020204" pitchFamily="34" charset="0"/>
                  <a:cs typeface="Arial" panose="020B0604020202020204" pitchFamily="34" charset="0"/>
                </a:rPr>
                <a:t>Les vêtements professionnels ne doivent pas être rapportés au domicile. </a:t>
              </a:r>
            </a:p>
            <a:p>
              <a:pPr marL="171450" indent="-171450">
                <a:spcBef>
                  <a:spcPts val="3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Placez les </a:t>
              </a:r>
              <a:r>
                <a:rPr lang="fr-FR" sz="1100" b="1" dirty="0">
                  <a:latin typeface="Arial" panose="020B0604020202020204" pitchFamily="34" charset="0"/>
                  <a:cs typeface="Arial" panose="020B0604020202020204" pitchFamily="34" charset="0"/>
                </a:rPr>
                <a:t>a</a:t>
              </a:r>
              <a:r>
                <a:rPr lang="fr-FR" sz="1100" b="1" dirty="0" smtClean="0">
                  <a:latin typeface="Arial" panose="020B0604020202020204" pitchFamily="34" charset="0"/>
                  <a:cs typeface="Arial" panose="020B0604020202020204" pitchFamily="34" charset="0"/>
                </a:rPr>
                <a:t>ffiches de Santé publique </a:t>
              </a:r>
              <a:r>
                <a:rPr lang="fr-FR" sz="1100" b="1" dirty="0">
                  <a:latin typeface="Arial" panose="020B0604020202020204" pitchFamily="34" charset="0"/>
                  <a:cs typeface="Arial" panose="020B0604020202020204" pitchFamily="34" charset="0"/>
                </a:rPr>
                <a:t>France </a:t>
              </a:r>
              <a:r>
                <a:rPr lang="fr-FR" sz="1100" dirty="0">
                  <a:latin typeface="Arial" panose="020B0604020202020204" pitchFamily="34" charset="0"/>
                  <a:cs typeface="Arial" panose="020B0604020202020204" pitchFamily="34" charset="0"/>
                </a:rPr>
                <a:t>dans les vestiaires :</a:t>
              </a:r>
            </a:p>
            <a:p>
              <a:pPr marL="269875">
                <a:spcBef>
                  <a:spcPts val="300"/>
                </a:spcBef>
              </a:pPr>
              <a:r>
                <a:rPr lang="fr-FR" sz="1100" u="sng" dirty="0">
                  <a:hlinkClick r:id="rId3"/>
                </a:rPr>
                <a:t>https://www.santepubliquefrance.fr/maladies-et-traumatismes/maladies-et-infections-respiratoires/infection-a-coronavirus/articles/coronavirus-outils-de-prevention-destines-aux-professionnels-de-sante-et-au-grand-public</a:t>
              </a:r>
              <a:endParaRPr lang="fr-FR" sz="11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fr-FR" sz="1100" dirty="0">
                <a:latin typeface="Arial" panose="020B0604020202020204" pitchFamily="34" charset="0"/>
                <a:cs typeface="Arial" panose="020B0604020202020204" pitchFamily="34" charset="0"/>
              </a:endParaRPr>
            </a:p>
            <a:p>
              <a:pPr marL="266700"/>
              <a:r>
                <a:rPr lang="fr-FR" sz="1300" b="1" dirty="0" smtClean="0">
                  <a:solidFill>
                    <a:srgbClr val="625356"/>
                  </a:solidFill>
                  <a:latin typeface="Arial" panose="020B0604020202020204" pitchFamily="34" charset="0"/>
                  <a:cs typeface="Arial" panose="020B0604020202020204" pitchFamily="34" charset="0"/>
                </a:rPr>
                <a:t>La salle de pause et de déjeuner</a:t>
              </a:r>
              <a:endParaRPr lang="fr-FR" sz="1300" b="1" dirty="0">
                <a:solidFill>
                  <a:srgbClr val="625356"/>
                </a:solidFill>
                <a:latin typeface="Arial" panose="020B0604020202020204" pitchFamily="34" charset="0"/>
                <a:cs typeface="Arial" panose="020B0604020202020204" pitchFamily="34" charset="0"/>
              </a:endParaRPr>
            </a:p>
            <a:p>
              <a:pPr marL="266700"/>
              <a:endParaRPr lang="fr-FR" sz="200" dirty="0">
                <a:latin typeface="Arial" panose="020B0604020202020204" pitchFamily="34" charset="0"/>
                <a:ea typeface="Verdana" panose="020B0604030504040204" pitchFamily="34" charset="0"/>
                <a:cs typeface="Arial" panose="020B0604020202020204" pitchFamily="34" charset="0"/>
              </a:endParaRPr>
            </a:p>
            <a:p>
              <a:pPr>
                <a:spcBef>
                  <a:spcPts val="600"/>
                </a:spcBef>
              </a:pPr>
              <a:r>
                <a:rPr lang="fr-FR" sz="1100" dirty="0">
                  <a:latin typeface="Arial" panose="020B0604020202020204" pitchFamily="34" charset="0"/>
                  <a:cs typeface="Arial" panose="020B0604020202020204" pitchFamily="34" charset="0"/>
                </a:rPr>
                <a:t>Les </a:t>
              </a:r>
              <a:r>
                <a:rPr lang="fr-FR" sz="1100" b="1" dirty="0">
                  <a:latin typeface="Arial" panose="020B0604020202020204" pitchFamily="34" charset="0"/>
                  <a:cs typeface="Arial" panose="020B0604020202020204" pitchFamily="34" charset="0"/>
                </a:rPr>
                <a:t>repas pris en commun ne sont pas recommandés</a:t>
              </a:r>
              <a:r>
                <a:rPr lang="fr-FR" sz="1100" dirty="0">
                  <a:latin typeface="Arial" panose="020B0604020202020204" pitchFamily="34" charset="0"/>
                  <a:cs typeface="Arial" panose="020B0604020202020204" pitchFamily="34" charset="0"/>
                </a:rPr>
                <a:t>. Les salariés doivent être invités :</a:t>
              </a:r>
            </a:p>
            <a:p>
              <a:pPr marL="171450" lvl="0" indent="-171450">
                <a:spcBef>
                  <a:spcPts val="300"/>
                </a:spcBef>
                <a:buFont typeface="Arial" panose="020B0604020202020204" pitchFamily="34" charset="0"/>
                <a:buChar char="•"/>
              </a:pPr>
              <a:r>
                <a:rPr lang="fr-FR" sz="1100" dirty="0">
                  <a:latin typeface="Arial" panose="020B0604020202020204" pitchFamily="34" charset="0"/>
                  <a:cs typeface="Arial" panose="020B0604020202020204" pitchFamily="34" charset="0"/>
                </a:rPr>
                <a:t>à rentrer </a:t>
              </a:r>
              <a:r>
                <a:rPr lang="fr-FR" sz="1100" b="1" dirty="0">
                  <a:latin typeface="Arial" panose="020B0604020202020204" pitchFamily="34" charset="0"/>
                  <a:cs typeface="Arial" panose="020B0604020202020204" pitchFamily="34" charset="0"/>
                </a:rPr>
                <a:t>manger</a:t>
              </a:r>
              <a:r>
                <a:rPr lang="fr-FR" sz="1100" dirty="0">
                  <a:latin typeface="Arial" panose="020B0604020202020204" pitchFamily="34" charset="0"/>
                  <a:cs typeface="Arial" panose="020B0604020202020204" pitchFamily="34" charset="0"/>
                </a:rPr>
                <a:t> à leur </a:t>
              </a:r>
              <a:r>
                <a:rPr lang="fr-FR" sz="1100" b="1" dirty="0">
                  <a:latin typeface="Arial" panose="020B0604020202020204" pitchFamily="34" charset="0"/>
                  <a:cs typeface="Arial" panose="020B0604020202020204" pitchFamily="34" charset="0"/>
                </a:rPr>
                <a:t>domicile</a:t>
              </a:r>
              <a:r>
                <a:rPr lang="fr-FR" sz="1100" dirty="0">
                  <a:latin typeface="Arial" panose="020B0604020202020204" pitchFamily="34" charset="0"/>
                  <a:cs typeface="Arial" panose="020B0604020202020204" pitchFamily="34" charset="0"/>
                </a:rPr>
                <a:t>, </a:t>
              </a:r>
            </a:p>
            <a:p>
              <a:pPr marL="171450" lvl="0" indent="-171450">
                <a:spcBef>
                  <a:spcPts val="300"/>
                </a:spcBef>
                <a:buFont typeface="Arial" panose="020B0604020202020204" pitchFamily="34" charset="0"/>
                <a:buChar char="•"/>
              </a:pPr>
              <a:r>
                <a:rPr lang="fr-FR" sz="1100" dirty="0">
                  <a:latin typeface="Arial" panose="020B0604020202020204" pitchFamily="34" charset="0"/>
                  <a:cs typeface="Arial" panose="020B0604020202020204" pitchFamily="34" charset="0"/>
                </a:rPr>
                <a:t>sinon à rester manger </a:t>
              </a:r>
              <a:r>
                <a:rPr lang="fr-FR" sz="1100" b="1" dirty="0">
                  <a:latin typeface="Arial" panose="020B0604020202020204" pitchFamily="34" charset="0"/>
                  <a:cs typeface="Arial" panose="020B0604020202020204" pitchFamily="34" charset="0"/>
                </a:rPr>
                <a:t>dans leur véhicule </a:t>
              </a:r>
              <a:r>
                <a:rPr lang="fr-FR" sz="1100" dirty="0" smtClean="0">
                  <a:latin typeface="Arial" panose="020B0604020202020204" pitchFamily="34" charset="0"/>
                  <a:cs typeface="Arial" panose="020B0604020202020204" pitchFamily="34" charset="0"/>
                </a:rPr>
                <a:t>(une seule personne </a:t>
              </a:r>
              <a:r>
                <a:rPr lang="fr-FR" sz="1100" dirty="0">
                  <a:latin typeface="Arial" panose="020B0604020202020204" pitchFamily="34" charset="0"/>
                  <a:cs typeface="Arial" panose="020B0604020202020204" pitchFamily="34" charset="0"/>
                </a:rPr>
                <a:t>dans le véhicule), </a:t>
              </a:r>
            </a:p>
            <a:p>
              <a:pPr marL="171450" lvl="0" indent="-171450">
                <a:spcBef>
                  <a:spcPts val="300"/>
                </a:spcBef>
                <a:buFont typeface="Arial" panose="020B0604020202020204" pitchFamily="34" charset="0"/>
                <a:buChar char="•"/>
              </a:pPr>
              <a:r>
                <a:rPr lang="fr-FR" sz="1100" dirty="0">
                  <a:latin typeface="Arial" panose="020B0604020202020204" pitchFamily="34" charset="0"/>
                  <a:cs typeface="Arial" panose="020B0604020202020204" pitchFamily="34" charset="0"/>
                </a:rPr>
                <a:t>ou si le temps le permet, manger </a:t>
              </a:r>
              <a:r>
                <a:rPr lang="fr-FR" sz="1100" b="1" dirty="0">
                  <a:latin typeface="Arial" panose="020B0604020202020204" pitchFamily="34" charset="0"/>
                  <a:cs typeface="Arial" panose="020B0604020202020204" pitchFamily="34" charset="0"/>
                </a:rPr>
                <a:t>dehors</a:t>
              </a:r>
              <a:r>
                <a:rPr lang="fr-FR" sz="1100" dirty="0">
                  <a:latin typeface="Arial" panose="020B0604020202020204" pitchFamily="34" charset="0"/>
                  <a:cs typeface="Arial" panose="020B0604020202020204" pitchFamily="34" charset="0"/>
                </a:rPr>
                <a:t> en respectant la </a:t>
              </a:r>
              <a:r>
                <a:rPr lang="fr-FR" sz="1100" b="1" dirty="0">
                  <a:latin typeface="Arial" panose="020B0604020202020204" pitchFamily="34" charset="0"/>
                  <a:cs typeface="Arial" panose="020B0604020202020204" pitchFamily="34" charset="0"/>
                </a:rPr>
                <a:t>distanciation minimum </a:t>
              </a:r>
              <a:r>
                <a:rPr lang="fr-FR" sz="1100" dirty="0">
                  <a:latin typeface="Arial" panose="020B0604020202020204" pitchFamily="34" charset="0"/>
                  <a:cs typeface="Arial" panose="020B0604020202020204" pitchFamily="34" charset="0"/>
                </a:rPr>
                <a:t>entre chaque personne</a:t>
              </a:r>
              <a:r>
                <a:rPr lang="fr-FR" sz="1100" dirty="0" smtClean="0">
                  <a:latin typeface="Arial" panose="020B0604020202020204" pitchFamily="34" charset="0"/>
                  <a:cs typeface="Arial" panose="020B0604020202020204" pitchFamily="34" charset="0"/>
                </a:rPr>
                <a:t>.</a:t>
              </a:r>
              <a:endParaRPr lang="fr-FR" sz="1100" dirty="0">
                <a:latin typeface="Arial" panose="020B0604020202020204" pitchFamily="34" charset="0"/>
                <a:cs typeface="Arial" panose="020B0604020202020204" pitchFamily="34" charset="0"/>
              </a:endParaRPr>
            </a:p>
          </p:txBody>
        </p:sp>
        <p:sp>
          <p:nvSpPr>
            <p:cNvPr id="26" name="Freeform 9"/>
            <p:cNvSpPr>
              <a:spLocks/>
            </p:cNvSpPr>
            <p:nvPr/>
          </p:nvSpPr>
          <p:spPr bwMode="auto">
            <a:xfrm>
              <a:off x="332941" y="2412500"/>
              <a:ext cx="167640" cy="137160"/>
            </a:xfrm>
            <a:custGeom>
              <a:avLst/>
              <a:gdLst>
                <a:gd name="T0" fmla="*/ 220 w 220"/>
                <a:gd name="T1" fmla="*/ 126 h 183"/>
                <a:gd name="T2" fmla="*/ 220 w 220"/>
                <a:gd name="T3" fmla="*/ 126 h 183"/>
                <a:gd name="T4" fmla="*/ 220 w 220"/>
                <a:gd name="T5" fmla="*/ 56 h 183"/>
                <a:gd name="T6" fmla="*/ 163 w 220"/>
                <a:gd name="T7" fmla="*/ 0 h 183"/>
                <a:gd name="T8" fmla="*/ 0 w 220"/>
                <a:gd name="T9" fmla="*/ 0 h 183"/>
                <a:gd name="T10" fmla="*/ 0 w 220"/>
                <a:gd name="T11" fmla="*/ 183 h 183"/>
                <a:gd name="T12" fmla="*/ 163 w 220"/>
                <a:gd name="T13" fmla="*/ 183 h 183"/>
                <a:gd name="T14" fmla="*/ 220 w 220"/>
                <a:gd name="T15" fmla="*/ 126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0" h="183">
                  <a:moveTo>
                    <a:pt x="220" y="126"/>
                  </a:moveTo>
                  <a:lnTo>
                    <a:pt x="220" y="126"/>
                  </a:lnTo>
                  <a:lnTo>
                    <a:pt x="220" y="56"/>
                  </a:lnTo>
                  <a:cubicBezTo>
                    <a:pt x="220" y="56"/>
                    <a:pt x="220" y="0"/>
                    <a:pt x="163" y="0"/>
                  </a:cubicBezTo>
                  <a:lnTo>
                    <a:pt x="0" y="0"/>
                  </a:lnTo>
                  <a:lnTo>
                    <a:pt x="0" y="183"/>
                  </a:lnTo>
                  <a:lnTo>
                    <a:pt x="163" y="183"/>
                  </a:lnTo>
                  <a:cubicBezTo>
                    <a:pt x="163" y="183"/>
                    <a:pt x="220" y="183"/>
                    <a:pt x="220" y="126"/>
                  </a:cubicBezTo>
                  <a:close/>
                </a:path>
              </a:pathLst>
            </a:custGeom>
            <a:solidFill>
              <a:srgbClr val="666633"/>
            </a:solidFill>
            <a:ln w="0">
              <a:solidFill>
                <a:srgbClr val="666633"/>
              </a:solidFill>
              <a:prstDash val="solid"/>
              <a:round/>
              <a:headEnd/>
              <a:tailEnd/>
            </a:ln>
          </p:spPr>
          <p:txBody>
            <a:bodyPr rot="0" vert="horz" wrap="square" lIns="91440" tIns="45720" rIns="91440" bIns="45720" anchor="t" anchorCtr="0" upright="1">
              <a:noAutofit/>
            </a:bodyPr>
            <a:lstStyle/>
            <a:p>
              <a:endParaRPr lang="fr-FR"/>
            </a:p>
          </p:txBody>
        </p:sp>
      </p:grpSp>
      <p:sp>
        <p:nvSpPr>
          <p:cNvPr id="28" name="Rectangle 27"/>
          <p:cNvSpPr/>
          <p:nvPr/>
        </p:nvSpPr>
        <p:spPr>
          <a:xfrm>
            <a:off x="242111" y="2952249"/>
            <a:ext cx="6334911" cy="615553"/>
          </a:xfrm>
          <a:prstGeom prst="rect">
            <a:avLst/>
          </a:prstGeom>
        </p:spPr>
        <p:txBody>
          <a:bodyPr wrap="square">
            <a:spAutoFit/>
          </a:bodyPr>
          <a:lstStyle/>
          <a:p>
            <a:pPr>
              <a:spcBef>
                <a:spcPts val="200"/>
              </a:spcBef>
              <a:spcAft>
                <a:spcPts val="200"/>
              </a:spcAft>
            </a:pPr>
            <a:r>
              <a:rPr lang="fr-FR" sz="1700" b="1" dirty="0" smtClean="0">
                <a:solidFill>
                  <a:schemeClr val="accent6"/>
                </a:solidFill>
                <a:latin typeface="Arial" panose="020B0604020202020204" pitchFamily="34" charset="0"/>
                <a:cs typeface="Arial" panose="020B0604020202020204" pitchFamily="34" charset="0"/>
              </a:rPr>
              <a:t>Fiche 3 : organiser vos espaces de travail pour éviter la propagation du Covid-19.</a:t>
            </a:r>
          </a:p>
        </p:txBody>
      </p:sp>
      <p:sp>
        <p:nvSpPr>
          <p:cNvPr id="30" name="ZoneTexte 29"/>
          <p:cNvSpPr txBox="1"/>
          <p:nvPr/>
        </p:nvSpPr>
        <p:spPr>
          <a:xfrm>
            <a:off x="5805264" y="505892"/>
            <a:ext cx="1005716" cy="215444"/>
          </a:xfrm>
          <a:prstGeom prst="rect">
            <a:avLst/>
          </a:prstGeom>
          <a:noFill/>
        </p:spPr>
        <p:txBody>
          <a:bodyPr wrap="square" rtlCol="0">
            <a:spAutoFit/>
          </a:bodyPr>
          <a:lstStyle/>
          <a:p>
            <a:r>
              <a:rPr lang="fr-FR" sz="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 mars 2020</a:t>
            </a:r>
          </a:p>
        </p:txBody>
      </p:sp>
      <p:sp>
        <p:nvSpPr>
          <p:cNvPr id="11" name="Freeform 9"/>
          <p:cNvSpPr>
            <a:spLocks/>
          </p:cNvSpPr>
          <p:nvPr/>
        </p:nvSpPr>
        <p:spPr bwMode="auto">
          <a:xfrm>
            <a:off x="404664" y="7020272"/>
            <a:ext cx="167640" cy="137160"/>
          </a:xfrm>
          <a:custGeom>
            <a:avLst/>
            <a:gdLst>
              <a:gd name="T0" fmla="*/ 220 w 220"/>
              <a:gd name="T1" fmla="*/ 126 h 183"/>
              <a:gd name="T2" fmla="*/ 220 w 220"/>
              <a:gd name="T3" fmla="*/ 126 h 183"/>
              <a:gd name="T4" fmla="*/ 220 w 220"/>
              <a:gd name="T5" fmla="*/ 56 h 183"/>
              <a:gd name="T6" fmla="*/ 163 w 220"/>
              <a:gd name="T7" fmla="*/ 0 h 183"/>
              <a:gd name="T8" fmla="*/ 0 w 220"/>
              <a:gd name="T9" fmla="*/ 0 h 183"/>
              <a:gd name="T10" fmla="*/ 0 w 220"/>
              <a:gd name="T11" fmla="*/ 183 h 183"/>
              <a:gd name="T12" fmla="*/ 163 w 220"/>
              <a:gd name="T13" fmla="*/ 183 h 183"/>
              <a:gd name="T14" fmla="*/ 220 w 220"/>
              <a:gd name="T15" fmla="*/ 126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0" h="183">
                <a:moveTo>
                  <a:pt x="220" y="126"/>
                </a:moveTo>
                <a:lnTo>
                  <a:pt x="220" y="126"/>
                </a:lnTo>
                <a:lnTo>
                  <a:pt x="220" y="56"/>
                </a:lnTo>
                <a:cubicBezTo>
                  <a:pt x="220" y="56"/>
                  <a:pt x="220" y="0"/>
                  <a:pt x="163" y="0"/>
                </a:cubicBezTo>
                <a:lnTo>
                  <a:pt x="0" y="0"/>
                </a:lnTo>
                <a:lnTo>
                  <a:pt x="0" y="183"/>
                </a:lnTo>
                <a:lnTo>
                  <a:pt x="163" y="183"/>
                </a:lnTo>
                <a:cubicBezTo>
                  <a:pt x="163" y="183"/>
                  <a:pt x="220" y="183"/>
                  <a:pt x="220" y="126"/>
                </a:cubicBezTo>
                <a:close/>
              </a:path>
            </a:pathLst>
          </a:custGeom>
          <a:solidFill>
            <a:srgbClr val="666633"/>
          </a:solidFill>
          <a:ln w="0">
            <a:noFill/>
            <a:prstDash val="solid"/>
            <a:round/>
            <a:headEnd/>
            <a:tailEnd/>
          </a:ln>
        </p:spPr>
        <p:txBody>
          <a:bodyPr rot="0" vert="horz" wrap="square" lIns="91440" tIns="45720" rIns="91440" bIns="45720" anchor="t" anchorCtr="0" upright="1">
            <a:noAutofit/>
          </a:bodyPr>
          <a:lstStyle/>
          <a:p>
            <a:endParaRPr lang="fr-FR"/>
          </a:p>
        </p:txBody>
      </p:sp>
      <p:pic>
        <p:nvPicPr>
          <p:cNvPr id="13" name="Image 12">
            <a:extLst>
              <a:ext uri="{FF2B5EF4-FFF2-40B4-BE49-F238E27FC236}">
                <a16:creationId xmlns:a16="http://schemas.microsoft.com/office/drawing/2014/main" xmlns="" id="{53DC5E09-F167-B947-B040-98ADAF92EF5E}"/>
              </a:ext>
            </a:extLst>
          </p:cNvPr>
          <p:cNvPicPr>
            <a:picLocks noChangeAspect="1"/>
          </p:cNvPicPr>
          <p:nvPr/>
        </p:nvPicPr>
        <p:blipFill rotWithShape="1">
          <a:blip r:embed="rId4">
            <a:extLst>
              <a:ext uri="{28A0092B-C50C-407E-A947-70E740481C1C}">
                <a14:useLocalDpi xmlns:a14="http://schemas.microsoft.com/office/drawing/2010/main" val="0"/>
              </a:ext>
            </a:extLst>
          </a:blip>
          <a:srcRect t="3039" r="9244" b="68987"/>
          <a:stretch/>
        </p:blipFill>
        <p:spPr>
          <a:xfrm>
            <a:off x="0" y="-118533"/>
            <a:ext cx="6858000" cy="2987824"/>
          </a:xfrm>
          <a:prstGeom prst="rect">
            <a:avLst/>
          </a:prstGeom>
        </p:spPr>
      </p:pic>
      <p:sp>
        <p:nvSpPr>
          <p:cNvPr id="14" name="ZoneTexte 13"/>
          <p:cNvSpPr txBox="1"/>
          <p:nvPr/>
        </p:nvSpPr>
        <p:spPr>
          <a:xfrm>
            <a:off x="3500" y="1900153"/>
            <a:ext cx="6823616" cy="1015663"/>
          </a:xfrm>
          <a:prstGeom prst="rect">
            <a:avLst/>
          </a:prstGeom>
          <a:noFill/>
        </p:spPr>
        <p:txBody>
          <a:bodyPr wrap="square" rtlCol="0">
            <a:spAutoFit/>
          </a:bodyPr>
          <a:lstStyle/>
          <a:p>
            <a:pPr algn="ctr"/>
            <a:r>
              <a:rPr lang="fr-FR" sz="2000" b="1" spc="-4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Covid-19 : maintien d’activité et mesures sanitaires, la MSA à vos côtés</a:t>
            </a:r>
            <a:endParaRPr lang="fr-FR" sz="2000" b="1" spc="-4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endParaRPr lang="fr-FR" sz="2000" b="1" spc="-4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a:xfrm>
            <a:off x="141038" y="8492951"/>
            <a:ext cx="4368082" cy="553998"/>
          </a:xfrm>
          <a:prstGeom prst="rect">
            <a:avLst/>
          </a:prstGeom>
          <a:solidFill>
            <a:srgbClr val="666633"/>
          </a:solidFill>
          <a:ln>
            <a:noFill/>
          </a:ln>
        </p:spPr>
        <p:txBody>
          <a:bodyPr wrap="square">
            <a:spAutoFit/>
          </a:bodyPr>
          <a:lstStyle/>
          <a:p>
            <a:pPr>
              <a:spcBef>
                <a:spcPts val="200"/>
              </a:spcBef>
              <a:spcAft>
                <a:spcPts val="200"/>
              </a:spcAft>
            </a:pPr>
            <a:r>
              <a:rPr lang="fr-FR" sz="1500" b="1" dirty="0" smtClean="0">
                <a:solidFill>
                  <a:schemeClr val="bg1"/>
                </a:solidFill>
                <a:latin typeface="Arial" panose="020B0604020202020204" pitchFamily="34" charset="0"/>
                <a:cs typeface="Arial" panose="020B0604020202020204" pitchFamily="34" charset="0"/>
              </a:rPr>
              <a:t>FICHE 3 : organiser les espaces pour éviter la propagation du Covid-19.</a:t>
            </a:r>
          </a:p>
        </p:txBody>
      </p:sp>
    </p:spTree>
    <p:extLst>
      <p:ext uri="{BB962C8B-B14F-4D97-AF65-F5344CB8AC3E}">
        <p14:creationId xmlns:p14="http://schemas.microsoft.com/office/powerpoint/2010/main" val="3747746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ésultat de recherche d'images pour &quot;MSA LOGO&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45698" y="8037940"/>
            <a:ext cx="1557259" cy="782532"/>
          </a:xfrm>
          <a:prstGeom prst="rect">
            <a:avLst/>
          </a:prstGeom>
          <a:noFill/>
          <a:extLst>
            <a:ext uri="{909E8E84-426E-40DD-AFC4-6F175D3DCCD1}">
              <a14:hiddenFill xmlns:a14="http://schemas.microsoft.com/office/drawing/2010/main">
                <a:solidFill>
                  <a:srgbClr val="FFFFFF"/>
                </a:solidFill>
              </a14:hiddenFill>
            </a:ext>
          </a:extLst>
        </p:spPr>
      </p:pic>
      <p:sp>
        <p:nvSpPr>
          <p:cNvPr id="24" name="ZoneTexte 23"/>
          <p:cNvSpPr txBox="1"/>
          <p:nvPr/>
        </p:nvSpPr>
        <p:spPr>
          <a:xfrm>
            <a:off x="262440" y="3059832"/>
            <a:ext cx="6334911" cy="5247590"/>
          </a:xfrm>
          <a:prstGeom prst="rect">
            <a:avLst/>
          </a:prstGeom>
          <a:noFill/>
        </p:spPr>
        <p:txBody>
          <a:bodyPr wrap="square" rtlCol="0">
            <a:spAutoFit/>
          </a:bodyPr>
          <a:lstStyle/>
          <a:p>
            <a:pPr marL="266700"/>
            <a:endParaRPr lang="fr-FR" sz="200" dirty="0" smtClean="0">
              <a:latin typeface="Arial" panose="020B0604020202020204" pitchFamily="34" charset="0"/>
              <a:ea typeface="Verdana" panose="020B0604030504040204" pitchFamily="34" charset="0"/>
              <a:cs typeface="Arial" panose="020B0604020202020204" pitchFamily="34" charset="0"/>
            </a:endParaRPr>
          </a:p>
          <a:p>
            <a:r>
              <a:rPr lang="fr-FR" sz="1200" dirty="0">
                <a:latin typeface="Arial" panose="020B0604020202020204" pitchFamily="34" charset="0"/>
                <a:cs typeface="Arial" panose="020B0604020202020204" pitchFamily="34" charset="0"/>
              </a:rPr>
              <a:t>Les déjeuners en commun ne sont possibles que sous réserve de la mise en place stricte de certaines mesures </a:t>
            </a:r>
            <a:r>
              <a:rPr lang="fr-FR" sz="1200" dirty="0" smtClean="0">
                <a:latin typeface="Arial" panose="020B0604020202020204" pitchFamily="34" charset="0"/>
                <a:cs typeface="Arial" panose="020B0604020202020204" pitchFamily="34" charset="0"/>
              </a:rPr>
              <a:t>:</a:t>
            </a:r>
          </a:p>
          <a:p>
            <a:endParaRPr lang="fr-FR" sz="1100" dirty="0">
              <a:latin typeface="Arial" panose="020B0604020202020204" pitchFamily="34" charset="0"/>
              <a:cs typeface="Arial" panose="020B0604020202020204" pitchFamily="34" charset="0"/>
            </a:endParaRPr>
          </a:p>
          <a:p>
            <a:pPr lvl="0"/>
            <a:r>
              <a:rPr lang="fr-FR" sz="1200" b="1" dirty="0" smtClean="0">
                <a:latin typeface="Arial" panose="020B0604020202020204" pitchFamily="34" charset="0"/>
                <a:cs typeface="Arial" panose="020B0604020202020204" pitchFamily="34" charset="0"/>
              </a:rPr>
              <a:t>La salle </a:t>
            </a:r>
            <a:r>
              <a:rPr lang="fr-FR" sz="1200" b="1" dirty="0">
                <a:latin typeface="Arial" panose="020B0604020202020204" pitchFamily="34" charset="0"/>
                <a:cs typeface="Arial" panose="020B0604020202020204" pitchFamily="34" charset="0"/>
              </a:rPr>
              <a:t>de pause </a:t>
            </a:r>
            <a:r>
              <a:rPr lang="fr-FR" sz="1200" dirty="0" smtClean="0">
                <a:latin typeface="Arial" panose="020B0604020202020204" pitchFamily="34" charset="0"/>
                <a:cs typeface="Arial" panose="020B0604020202020204" pitchFamily="34" charset="0"/>
              </a:rPr>
              <a:t>doit être de </a:t>
            </a:r>
            <a:r>
              <a:rPr lang="fr-FR" sz="1200" dirty="0">
                <a:latin typeface="Arial" panose="020B0604020202020204" pitchFamily="34" charset="0"/>
                <a:cs typeface="Arial" panose="020B0604020202020204" pitchFamily="34" charset="0"/>
              </a:rPr>
              <a:t>taille </a:t>
            </a:r>
            <a:r>
              <a:rPr lang="fr-FR" sz="1200" dirty="0" smtClean="0">
                <a:latin typeface="Arial" panose="020B0604020202020204" pitchFamily="34" charset="0"/>
                <a:cs typeface="Arial" panose="020B0604020202020204" pitchFamily="34" charset="0"/>
              </a:rPr>
              <a:t>suffisante, </a:t>
            </a:r>
            <a:r>
              <a:rPr lang="fr-FR" sz="1200" dirty="0">
                <a:latin typeface="Arial" panose="020B0604020202020204" pitchFamily="34" charset="0"/>
                <a:cs typeface="Arial" panose="020B0604020202020204" pitchFamily="34" charset="0"/>
              </a:rPr>
              <a:t>sous réserve de </a:t>
            </a:r>
            <a:r>
              <a:rPr lang="fr-FR" sz="1200" dirty="0" smtClean="0">
                <a:latin typeface="Arial" panose="020B0604020202020204" pitchFamily="34" charset="0"/>
                <a:cs typeface="Arial" panose="020B0604020202020204" pitchFamily="34" charset="0"/>
              </a:rPr>
              <a:t>l’application </a:t>
            </a:r>
            <a:r>
              <a:rPr lang="fr-FR" sz="1200" dirty="0">
                <a:latin typeface="Arial" panose="020B0604020202020204" pitchFamily="34" charset="0"/>
                <a:cs typeface="Arial" panose="020B0604020202020204" pitchFamily="34" charset="0"/>
              </a:rPr>
              <a:t>:</a:t>
            </a: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Des </a:t>
            </a:r>
            <a:r>
              <a:rPr lang="fr-FR" sz="1100" b="1" dirty="0" smtClean="0">
                <a:latin typeface="Arial" panose="020B0604020202020204" pitchFamily="34" charset="0"/>
                <a:cs typeface="Arial" panose="020B0604020202020204" pitchFamily="34" charset="0"/>
              </a:rPr>
              <a:t>mesures</a:t>
            </a:r>
            <a:r>
              <a:rPr lang="fr-FR" sz="1100" dirty="0" smtClean="0">
                <a:latin typeface="Arial" panose="020B0604020202020204" pitchFamily="34" charset="0"/>
                <a:cs typeface="Arial" panose="020B0604020202020204" pitchFamily="34" charset="0"/>
              </a:rPr>
              <a:t> </a:t>
            </a:r>
            <a:r>
              <a:rPr lang="fr-FR" sz="1100" b="1" dirty="0" smtClean="0">
                <a:latin typeface="Arial" panose="020B0604020202020204" pitchFamily="34" charset="0"/>
                <a:cs typeface="Arial" panose="020B0604020202020204" pitchFamily="34" charset="0"/>
              </a:rPr>
              <a:t>barrière</a:t>
            </a:r>
            <a:endParaRPr lang="fr-FR" sz="1100" dirty="0">
              <a:latin typeface="Arial" panose="020B0604020202020204" pitchFamily="34" charset="0"/>
              <a:cs typeface="Arial" panose="020B0604020202020204" pitchFamily="34" charset="0"/>
            </a:endParaRP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D’une </a:t>
            </a:r>
            <a:r>
              <a:rPr lang="fr-FR" sz="1100" b="1" dirty="0" smtClean="0">
                <a:latin typeface="Arial" panose="020B0604020202020204" pitchFamily="34" charset="0"/>
                <a:cs typeface="Arial" panose="020B0604020202020204" pitchFamily="34" charset="0"/>
              </a:rPr>
              <a:t>méthode </a:t>
            </a:r>
            <a:r>
              <a:rPr lang="fr-FR" sz="1100" b="1" dirty="0">
                <a:latin typeface="Arial" panose="020B0604020202020204" pitchFamily="34" charset="0"/>
                <a:cs typeface="Arial" panose="020B0604020202020204" pitchFamily="34" charset="0"/>
              </a:rPr>
              <a:t>de lavage des mains </a:t>
            </a:r>
            <a:r>
              <a:rPr lang="fr-FR" sz="1100" dirty="0" smtClean="0">
                <a:latin typeface="Arial" panose="020B0604020202020204" pitchFamily="34" charset="0"/>
                <a:cs typeface="Arial" panose="020B0604020202020204" pitchFamily="34" charset="0"/>
              </a:rPr>
              <a:t>eau/savon</a:t>
            </a:r>
            <a:r>
              <a:rPr lang="fr-FR" sz="1100" dirty="0">
                <a:latin typeface="Arial" panose="020B0604020202020204" pitchFamily="34" charset="0"/>
                <a:cs typeface="Arial" panose="020B0604020202020204" pitchFamily="34" charset="0"/>
              </a:rPr>
              <a:t> </a:t>
            </a:r>
            <a:r>
              <a:rPr lang="fr-FR" sz="1100" dirty="0" smtClean="0">
                <a:latin typeface="Arial" panose="020B0604020202020204" pitchFamily="34" charset="0"/>
                <a:cs typeface="Arial" panose="020B0604020202020204" pitchFamily="34" charset="0"/>
              </a:rPr>
              <a:t>avec l’affiche explicative de l’INRS :</a:t>
            </a:r>
          </a:p>
          <a:p>
            <a:pPr lvl="1"/>
            <a:r>
              <a:rPr lang="fr-FR" sz="1100" dirty="0" smtClean="0">
                <a:latin typeface="Arial" panose="020B0604020202020204" pitchFamily="34" charset="0"/>
                <a:cs typeface="Arial" panose="020B0604020202020204" pitchFamily="34" charset="0"/>
              </a:rPr>
              <a:t>	</a:t>
            </a:r>
            <a:r>
              <a:rPr lang="fr-FR" sz="1100" u="sng" dirty="0" smtClean="0">
                <a:latin typeface="Arial" panose="020B0604020202020204" pitchFamily="34" charset="0"/>
                <a:cs typeface="Arial" panose="020B0604020202020204" pitchFamily="34" charset="0"/>
                <a:hlinkClick r:id="rId3"/>
              </a:rPr>
              <a:t>http</a:t>
            </a:r>
            <a:r>
              <a:rPr lang="fr-FR" sz="1100" u="sng" dirty="0">
                <a:latin typeface="Arial" panose="020B0604020202020204" pitchFamily="34" charset="0"/>
                <a:cs typeface="Arial" panose="020B0604020202020204" pitchFamily="34" charset="0"/>
                <a:hlinkClick r:id="rId3"/>
              </a:rPr>
              <a:t>://www.inrs.fr/dms/inrs/CatalogueAffiche/TI-A-743/A743.pdf</a:t>
            </a:r>
            <a:endParaRPr lang="fr-FR" sz="1100" dirty="0">
              <a:latin typeface="Arial" panose="020B0604020202020204" pitchFamily="34" charset="0"/>
              <a:cs typeface="Arial" panose="020B0604020202020204" pitchFamily="34" charset="0"/>
            </a:endParaRP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D’une </a:t>
            </a:r>
            <a:r>
              <a:rPr lang="fr-FR" sz="1100" b="1" dirty="0" smtClean="0">
                <a:latin typeface="Arial" panose="020B0604020202020204" pitchFamily="34" charset="0"/>
                <a:cs typeface="Arial" panose="020B0604020202020204" pitchFamily="34" charset="0"/>
              </a:rPr>
              <a:t>méthode </a:t>
            </a:r>
            <a:r>
              <a:rPr lang="fr-FR" sz="1100" b="1" dirty="0">
                <a:latin typeface="Arial" panose="020B0604020202020204" pitchFamily="34" charset="0"/>
                <a:cs typeface="Arial" panose="020B0604020202020204" pitchFamily="34" charset="0"/>
              </a:rPr>
              <a:t>d’application de gel </a:t>
            </a:r>
            <a:r>
              <a:rPr lang="fr-FR" sz="1100" b="1" dirty="0" err="1" smtClean="0">
                <a:latin typeface="Arial" panose="020B0604020202020204" pitchFamily="34" charset="0"/>
                <a:cs typeface="Arial" panose="020B0604020202020204" pitchFamily="34" charset="0"/>
              </a:rPr>
              <a:t>hydroalcoolique</a:t>
            </a:r>
            <a:r>
              <a:rPr lang="fr-FR" sz="1100" dirty="0" smtClean="0">
                <a:latin typeface="Arial" panose="020B0604020202020204" pitchFamily="34" charset="0"/>
                <a:cs typeface="Arial" panose="020B0604020202020204" pitchFamily="34" charset="0"/>
              </a:rPr>
              <a:t> avec l’affiche de l’INRS : </a:t>
            </a:r>
          </a:p>
          <a:p>
            <a:pPr marL="898525" lvl="1"/>
            <a:r>
              <a:rPr lang="fr-FR" sz="1100" u="sng" dirty="0" smtClean="0">
                <a:latin typeface="Arial" panose="020B0604020202020204" pitchFamily="34" charset="0"/>
                <a:cs typeface="Arial" panose="020B0604020202020204" pitchFamily="34" charset="0"/>
                <a:hlinkClick r:id="rId4"/>
              </a:rPr>
              <a:t>http</a:t>
            </a:r>
            <a:r>
              <a:rPr lang="fr-FR" sz="1100" u="sng" dirty="0">
                <a:latin typeface="Arial" panose="020B0604020202020204" pitchFamily="34" charset="0"/>
                <a:cs typeface="Arial" panose="020B0604020202020204" pitchFamily="34" charset="0"/>
                <a:hlinkClick r:id="rId4"/>
              </a:rPr>
              <a:t>://www.inrs.fr/dms/inrs/CatalogueAffiche/TI-A-774/A774.pdf</a:t>
            </a:r>
            <a:endParaRPr lang="fr-FR" sz="1100" dirty="0">
              <a:latin typeface="Arial" panose="020B0604020202020204" pitchFamily="34" charset="0"/>
              <a:cs typeface="Arial" panose="020B0604020202020204" pitchFamily="34" charset="0"/>
            </a:endParaRP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De la bonne diffusion des </a:t>
            </a:r>
            <a:r>
              <a:rPr lang="fr-FR" sz="1100" b="1" dirty="0" smtClean="0">
                <a:latin typeface="Arial" panose="020B0604020202020204" pitchFamily="34" charset="0"/>
                <a:cs typeface="Arial" panose="020B0604020202020204" pitchFamily="34" charset="0"/>
              </a:rPr>
              <a:t>affiches</a:t>
            </a:r>
            <a:r>
              <a:rPr lang="fr-FR" sz="1100" dirty="0" smtClean="0">
                <a:latin typeface="Arial" panose="020B0604020202020204" pitchFamily="34" charset="0"/>
                <a:cs typeface="Arial" panose="020B0604020202020204" pitchFamily="34" charset="0"/>
              </a:rPr>
              <a:t> de Santé </a:t>
            </a:r>
            <a:r>
              <a:rPr lang="fr-FR" sz="1100" dirty="0">
                <a:latin typeface="Arial" panose="020B0604020202020204" pitchFamily="34" charset="0"/>
                <a:cs typeface="Arial" panose="020B0604020202020204" pitchFamily="34" charset="0"/>
              </a:rPr>
              <a:t>publique </a:t>
            </a:r>
            <a:r>
              <a:rPr lang="fr-FR" sz="1100" dirty="0" smtClean="0">
                <a:latin typeface="Arial" panose="020B0604020202020204" pitchFamily="34" charset="0"/>
                <a:cs typeface="Arial" panose="020B0604020202020204" pitchFamily="34" charset="0"/>
              </a:rPr>
              <a:t>France</a:t>
            </a: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D’une bonne </a:t>
            </a:r>
            <a:r>
              <a:rPr lang="fr-FR" sz="1100" b="1" dirty="0" smtClean="0">
                <a:latin typeface="Arial" panose="020B0604020202020204" pitchFamily="34" charset="0"/>
                <a:cs typeface="Arial" panose="020B0604020202020204" pitchFamily="34" charset="0"/>
              </a:rPr>
              <a:t>aération</a:t>
            </a:r>
            <a:r>
              <a:rPr lang="fr-FR" sz="1100" dirty="0" smtClean="0">
                <a:latin typeface="Arial" panose="020B0604020202020204" pitchFamily="34" charset="0"/>
                <a:cs typeface="Arial" panose="020B0604020202020204" pitchFamily="34" charset="0"/>
              </a:rPr>
              <a:t> </a:t>
            </a:r>
            <a:r>
              <a:rPr lang="fr-FR" sz="1100" dirty="0">
                <a:latin typeface="Arial" panose="020B0604020202020204" pitchFamily="34" charset="0"/>
                <a:cs typeface="Arial" panose="020B0604020202020204" pitchFamily="34" charset="0"/>
              </a:rPr>
              <a:t>plusieurs fois par jour (3 fois)</a:t>
            </a: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D’une organisation </a:t>
            </a:r>
            <a:r>
              <a:rPr lang="fr-FR" sz="1100" b="1" dirty="0" smtClean="0">
                <a:latin typeface="Arial" panose="020B0604020202020204" pitchFamily="34" charset="0"/>
                <a:cs typeface="Arial" panose="020B0604020202020204" pitchFamily="34" charset="0"/>
              </a:rPr>
              <a:t>d’un </a:t>
            </a:r>
            <a:r>
              <a:rPr lang="fr-FR" sz="1100" b="1" dirty="0">
                <a:latin typeface="Arial" panose="020B0604020202020204" pitchFamily="34" charset="0"/>
                <a:cs typeface="Arial" panose="020B0604020202020204" pitchFamily="34" charset="0"/>
              </a:rPr>
              <a:t>flux d’entrée/sortie </a:t>
            </a:r>
            <a:r>
              <a:rPr lang="fr-FR" sz="1100" dirty="0">
                <a:latin typeface="Arial" panose="020B0604020202020204" pitchFamily="34" charset="0"/>
                <a:cs typeface="Arial" panose="020B0604020202020204" pitchFamily="34" charset="0"/>
              </a:rPr>
              <a:t>de la salle avec intervalle d’au moins 2 mètres entre les personnes</a:t>
            </a: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Du </a:t>
            </a:r>
            <a:r>
              <a:rPr lang="fr-FR" sz="1100" b="1" dirty="0" smtClean="0">
                <a:latin typeface="Arial" panose="020B0604020202020204" pitchFamily="34" charset="0"/>
                <a:cs typeface="Arial" panose="020B0604020202020204" pitchFamily="34" charset="0"/>
              </a:rPr>
              <a:t>lavage </a:t>
            </a:r>
            <a:r>
              <a:rPr lang="fr-FR" sz="1100" b="1" dirty="0">
                <a:latin typeface="Arial" panose="020B0604020202020204" pitchFamily="34" charset="0"/>
                <a:cs typeface="Arial" panose="020B0604020202020204" pitchFamily="34" charset="0"/>
              </a:rPr>
              <a:t>des mains à l’entrée et à la sortie </a:t>
            </a:r>
            <a:r>
              <a:rPr lang="fr-FR" sz="1100" dirty="0">
                <a:latin typeface="Arial" panose="020B0604020202020204" pitchFamily="34" charset="0"/>
                <a:cs typeface="Arial" panose="020B0604020202020204" pitchFamily="34" charset="0"/>
              </a:rPr>
              <a:t>de la salle de pause</a:t>
            </a: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De la </a:t>
            </a:r>
            <a:r>
              <a:rPr lang="fr-FR" sz="1100" b="1" dirty="0" smtClean="0">
                <a:latin typeface="Arial" panose="020B0604020202020204" pitchFamily="34" charset="0"/>
                <a:cs typeface="Arial" panose="020B0604020202020204" pitchFamily="34" charset="0"/>
              </a:rPr>
              <a:t>désinfection des </a:t>
            </a:r>
            <a:r>
              <a:rPr lang="fr-FR" sz="1100" b="1" dirty="0">
                <a:latin typeface="Arial" panose="020B0604020202020204" pitchFamily="34" charset="0"/>
                <a:cs typeface="Arial" panose="020B0604020202020204" pitchFamily="34" charset="0"/>
              </a:rPr>
              <a:t>surfaces communes</a:t>
            </a:r>
            <a:r>
              <a:rPr lang="fr-FR" sz="1100" dirty="0">
                <a:latin typeface="Arial" panose="020B0604020202020204" pitchFamily="34" charset="0"/>
                <a:cs typeface="Arial" panose="020B0604020202020204" pitchFamily="34" charset="0"/>
              </a:rPr>
              <a:t> tables et chaises après chaque convive</a:t>
            </a:r>
          </a:p>
          <a:p>
            <a:pPr marL="628650" lvl="1" indent="-171450">
              <a:spcBef>
                <a:spcPts val="600"/>
              </a:spcBef>
              <a:buFont typeface="Arial" panose="020B0604020202020204" pitchFamily="34" charset="0"/>
              <a:buChar char="•"/>
            </a:pPr>
            <a:r>
              <a:rPr lang="fr-FR" sz="1100" b="1" dirty="0" smtClean="0">
                <a:latin typeface="Arial" panose="020B0604020202020204" pitchFamily="34" charset="0"/>
                <a:cs typeface="Arial" panose="020B0604020202020204" pitchFamily="34" charset="0"/>
              </a:rPr>
              <a:t>De l’évitement des regroupements </a:t>
            </a:r>
            <a:r>
              <a:rPr lang="fr-FR" sz="1100" dirty="0">
                <a:latin typeface="Arial" panose="020B0604020202020204" pitchFamily="34" charset="0"/>
                <a:cs typeface="Arial" panose="020B0604020202020204" pitchFamily="34" charset="0"/>
              </a:rPr>
              <a:t>autour des machines à café</a:t>
            </a: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De la </a:t>
            </a:r>
            <a:r>
              <a:rPr lang="fr-FR" sz="1100" b="1" dirty="0" smtClean="0">
                <a:latin typeface="Arial" panose="020B0604020202020204" pitchFamily="34" charset="0"/>
                <a:cs typeface="Arial" panose="020B0604020202020204" pitchFamily="34" charset="0"/>
              </a:rPr>
              <a:t>désinfection des </a:t>
            </a:r>
            <a:r>
              <a:rPr lang="fr-FR" sz="1100" b="1" dirty="0">
                <a:latin typeface="Arial" panose="020B0604020202020204" pitchFamily="34" charset="0"/>
                <a:cs typeface="Arial" panose="020B0604020202020204" pitchFamily="34" charset="0"/>
              </a:rPr>
              <a:t>machines </a:t>
            </a:r>
            <a:r>
              <a:rPr lang="fr-FR" sz="1100" dirty="0">
                <a:latin typeface="Arial" panose="020B0604020202020204" pitchFamily="34" charset="0"/>
                <a:cs typeface="Arial" panose="020B0604020202020204" pitchFamily="34" charset="0"/>
              </a:rPr>
              <a:t>(four micro-onde, machine à café) après chaque utilisation </a:t>
            </a: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De la </a:t>
            </a:r>
            <a:r>
              <a:rPr lang="fr-FR" sz="1100" b="1" dirty="0" smtClean="0">
                <a:latin typeface="Arial" panose="020B0604020202020204" pitchFamily="34" charset="0"/>
                <a:cs typeface="Arial" panose="020B0604020202020204" pitchFamily="34" charset="0"/>
              </a:rPr>
              <a:t>désinfection des </a:t>
            </a:r>
            <a:r>
              <a:rPr lang="fr-FR" sz="1100" b="1" dirty="0">
                <a:latin typeface="Arial" panose="020B0604020202020204" pitchFamily="34" charset="0"/>
                <a:cs typeface="Arial" panose="020B0604020202020204" pitchFamily="34" charset="0"/>
              </a:rPr>
              <a:t>poignées </a:t>
            </a:r>
            <a:r>
              <a:rPr lang="fr-FR" sz="1100" dirty="0">
                <a:latin typeface="Arial" panose="020B0604020202020204" pitchFamily="34" charset="0"/>
                <a:cs typeface="Arial" panose="020B0604020202020204" pitchFamily="34" charset="0"/>
              </a:rPr>
              <a:t>de portes, </a:t>
            </a:r>
            <a:r>
              <a:rPr lang="fr-FR" sz="1100" b="1" dirty="0">
                <a:latin typeface="Arial" panose="020B0604020202020204" pitchFamily="34" charset="0"/>
                <a:cs typeface="Arial" panose="020B0604020202020204" pitchFamily="34" charset="0"/>
              </a:rPr>
              <a:t>interrupteurs</a:t>
            </a:r>
            <a:r>
              <a:rPr lang="fr-FR" sz="1100" dirty="0">
                <a:latin typeface="Arial" panose="020B0604020202020204" pitchFamily="34" charset="0"/>
                <a:cs typeface="Arial" panose="020B0604020202020204" pitchFamily="34" charset="0"/>
              </a:rPr>
              <a:t>, ..</a:t>
            </a:r>
            <a:r>
              <a:rPr lang="fr-FR" sz="1100" dirty="0" smtClean="0">
                <a:latin typeface="Arial" panose="020B0604020202020204" pitchFamily="34" charset="0"/>
                <a:cs typeface="Arial" panose="020B0604020202020204" pitchFamily="34" charset="0"/>
              </a:rPr>
              <a:t> au </a:t>
            </a:r>
            <a:r>
              <a:rPr lang="fr-FR" sz="1100" dirty="0">
                <a:latin typeface="Arial" panose="020B0604020202020204" pitchFamily="34" charset="0"/>
                <a:cs typeface="Arial" panose="020B0604020202020204" pitchFamily="34" charset="0"/>
              </a:rPr>
              <a:t>moins 3 fois par </a:t>
            </a:r>
            <a:r>
              <a:rPr lang="fr-FR" sz="1100" dirty="0" smtClean="0">
                <a:latin typeface="Arial" panose="020B0604020202020204" pitchFamily="34" charset="0"/>
                <a:cs typeface="Arial" panose="020B0604020202020204" pitchFamily="34" charset="0"/>
              </a:rPr>
              <a:t>jour.</a:t>
            </a:r>
            <a:endParaRPr lang="fr-FR" sz="1100" dirty="0">
              <a:latin typeface="Arial" panose="020B0604020202020204" pitchFamily="34" charset="0"/>
              <a:cs typeface="Arial" panose="020B0604020202020204" pitchFamily="34" charset="0"/>
            </a:endParaRPr>
          </a:p>
          <a:p>
            <a:pPr lvl="0"/>
            <a:endParaRPr lang="fr-FR" sz="1100" dirty="0" smtClean="0">
              <a:latin typeface="Arial" panose="020B0604020202020204" pitchFamily="34" charset="0"/>
              <a:cs typeface="Arial" panose="020B0604020202020204" pitchFamily="34" charset="0"/>
            </a:endParaRPr>
          </a:p>
          <a:p>
            <a:pPr lvl="0"/>
            <a:endParaRPr lang="fr-FR" sz="1100" dirty="0" smtClean="0">
              <a:latin typeface="Arial" panose="020B0604020202020204" pitchFamily="34" charset="0"/>
              <a:cs typeface="Arial" panose="020B0604020202020204" pitchFamily="34" charset="0"/>
            </a:endParaRPr>
          </a:p>
          <a:p>
            <a:pPr lvl="0"/>
            <a:r>
              <a:rPr lang="fr-FR" sz="1200" b="1" dirty="0" smtClean="0">
                <a:latin typeface="Arial" panose="020B0604020202020204" pitchFamily="34" charset="0"/>
                <a:cs typeface="Arial" panose="020B0604020202020204" pitchFamily="34" charset="0"/>
              </a:rPr>
              <a:t>La </a:t>
            </a:r>
            <a:r>
              <a:rPr lang="fr-FR" sz="1200" b="1" dirty="0">
                <a:latin typeface="Arial" panose="020B0604020202020204" pitchFamily="34" charset="0"/>
                <a:cs typeface="Arial" panose="020B0604020202020204" pitchFamily="34" charset="0"/>
              </a:rPr>
              <a:t>vaisselle </a:t>
            </a:r>
            <a:r>
              <a:rPr lang="fr-FR" sz="1200" dirty="0">
                <a:latin typeface="Arial" panose="020B0604020202020204" pitchFamily="34" charset="0"/>
                <a:cs typeface="Arial" panose="020B0604020202020204" pitchFamily="34" charset="0"/>
              </a:rPr>
              <a:t>:</a:t>
            </a: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Chaque personne </a:t>
            </a:r>
            <a:r>
              <a:rPr lang="fr-FR" sz="1100" b="1" dirty="0" smtClean="0">
                <a:latin typeface="Arial" panose="020B0604020202020204" pitchFamily="34" charset="0"/>
                <a:cs typeface="Arial" panose="020B0604020202020204" pitchFamily="34" charset="0"/>
              </a:rPr>
              <a:t>apporte </a:t>
            </a:r>
            <a:r>
              <a:rPr lang="fr-FR" sz="1100" b="1" dirty="0">
                <a:latin typeface="Arial" panose="020B0604020202020204" pitchFamily="34" charset="0"/>
                <a:cs typeface="Arial" panose="020B0604020202020204" pitchFamily="34" charset="0"/>
              </a:rPr>
              <a:t>sa propre vaisselle </a:t>
            </a:r>
            <a:r>
              <a:rPr lang="fr-FR" sz="1100" b="1" dirty="0" smtClean="0">
                <a:latin typeface="Arial" panose="020B0604020202020204" pitchFamily="34" charset="0"/>
                <a:cs typeface="Arial" panose="020B0604020202020204" pitchFamily="34" charset="0"/>
              </a:rPr>
              <a:t>si possible</a:t>
            </a:r>
            <a:r>
              <a:rPr lang="fr-FR" sz="1100" dirty="0" smtClean="0">
                <a:latin typeface="Arial" panose="020B0604020202020204" pitchFamily="34" charset="0"/>
                <a:cs typeface="Arial" panose="020B0604020202020204" pitchFamily="34" charset="0"/>
              </a:rPr>
              <a:t>.</a:t>
            </a:r>
            <a:endParaRPr lang="fr-FR" sz="1100" dirty="0">
              <a:latin typeface="Arial" panose="020B0604020202020204" pitchFamily="34" charset="0"/>
              <a:cs typeface="Arial" panose="020B0604020202020204" pitchFamily="34" charset="0"/>
            </a:endParaRPr>
          </a:p>
          <a:p>
            <a:pPr marL="628650" lvl="1" indent="-171450">
              <a:spcBef>
                <a:spcPts val="600"/>
              </a:spcBef>
              <a:buFont typeface="Arial" panose="020B0604020202020204" pitchFamily="34" charset="0"/>
              <a:buChar char="•"/>
            </a:pPr>
            <a:r>
              <a:rPr lang="fr-FR" sz="1100" dirty="0" smtClean="0">
                <a:latin typeface="Arial" panose="020B0604020202020204" pitchFamily="34" charset="0"/>
                <a:cs typeface="Arial" panose="020B0604020202020204" pitchFamily="34" charset="0"/>
              </a:rPr>
              <a:t>La vaisselle doit être </a:t>
            </a:r>
            <a:r>
              <a:rPr lang="fr-FR" sz="1100" b="1" dirty="0" smtClean="0">
                <a:latin typeface="Arial" panose="020B0604020202020204" pitchFamily="34" charset="0"/>
                <a:cs typeface="Arial" panose="020B0604020202020204" pitchFamily="34" charset="0"/>
              </a:rPr>
              <a:t>lavée à </a:t>
            </a:r>
            <a:r>
              <a:rPr lang="fr-FR" sz="1100" b="1" dirty="0">
                <a:latin typeface="Arial" panose="020B0604020202020204" pitchFamily="34" charset="0"/>
                <a:cs typeface="Arial" panose="020B0604020202020204" pitchFamily="34" charset="0"/>
              </a:rPr>
              <a:t>l’eau chaude et au </a:t>
            </a:r>
            <a:r>
              <a:rPr lang="fr-FR" sz="1100" b="1" dirty="0" smtClean="0">
                <a:latin typeface="Arial" panose="020B0604020202020204" pitchFamily="34" charset="0"/>
                <a:cs typeface="Arial" panose="020B0604020202020204" pitchFamily="34" charset="0"/>
              </a:rPr>
              <a:t>savon</a:t>
            </a:r>
            <a:r>
              <a:rPr lang="fr-FR" sz="1100" dirty="0" smtClean="0">
                <a:latin typeface="Arial" panose="020B0604020202020204" pitchFamily="34" charset="0"/>
                <a:cs typeface="Arial" panose="020B0604020202020204" pitchFamily="34" charset="0"/>
              </a:rPr>
              <a:t>.</a:t>
            </a:r>
            <a:endParaRPr lang="fr-FR" sz="1100" dirty="0">
              <a:latin typeface="Arial" panose="020B0604020202020204" pitchFamily="34" charset="0"/>
              <a:cs typeface="Arial" panose="020B0604020202020204" pitchFamily="34" charset="0"/>
            </a:endParaRPr>
          </a:p>
        </p:txBody>
      </p:sp>
      <p:sp>
        <p:nvSpPr>
          <p:cNvPr id="30" name="ZoneTexte 29"/>
          <p:cNvSpPr txBox="1"/>
          <p:nvPr/>
        </p:nvSpPr>
        <p:spPr>
          <a:xfrm>
            <a:off x="5805264" y="505892"/>
            <a:ext cx="1005716" cy="215444"/>
          </a:xfrm>
          <a:prstGeom prst="rect">
            <a:avLst/>
          </a:prstGeom>
          <a:noFill/>
        </p:spPr>
        <p:txBody>
          <a:bodyPr wrap="square" rtlCol="0">
            <a:spAutoFit/>
          </a:bodyPr>
          <a:lstStyle/>
          <a:p>
            <a:r>
              <a:rPr lang="fr-FR" sz="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 mars 2020</a:t>
            </a:r>
          </a:p>
        </p:txBody>
      </p:sp>
      <p:pic>
        <p:nvPicPr>
          <p:cNvPr id="8" name="Image 7">
            <a:extLst>
              <a:ext uri="{FF2B5EF4-FFF2-40B4-BE49-F238E27FC236}">
                <a16:creationId xmlns:a16="http://schemas.microsoft.com/office/drawing/2014/main" xmlns="" id="{53DC5E09-F167-B947-B040-98ADAF92EF5E}"/>
              </a:ext>
            </a:extLst>
          </p:cNvPr>
          <p:cNvPicPr>
            <a:picLocks noChangeAspect="1"/>
          </p:cNvPicPr>
          <p:nvPr/>
        </p:nvPicPr>
        <p:blipFill rotWithShape="1">
          <a:blip r:embed="rId5">
            <a:extLst>
              <a:ext uri="{28A0092B-C50C-407E-A947-70E740481C1C}">
                <a14:useLocalDpi xmlns:a14="http://schemas.microsoft.com/office/drawing/2010/main" val="0"/>
              </a:ext>
            </a:extLst>
          </a:blip>
          <a:srcRect t="3039" r="9244" b="68987"/>
          <a:stretch/>
        </p:blipFill>
        <p:spPr>
          <a:xfrm>
            <a:off x="0" y="-205619"/>
            <a:ext cx="6858000" cy="2987824"/>
          </a:xfrm>
          <a:prstGeom prst="rect">
            <a:avLst/>
          </a:prstGeom>
        </p:spPr>
      </p:pic>
      <p:sp>
        <p:nvSpPr>
          <p:cNvPr id="10" name="Rectangle 9"/>
          <p:cNvSpPr/>
          <p:nvPr/>
        </p:nvSpPr>
        <p:spPr>
          <a:xfrm>
            <a:off x="141038" y="8492951"/>
            <a:ext cx="4368082" cy="553998"/>
          </a:xfrm>
          <a:prstGeom prst="rect">
            <a:avLst/>
          </a:prstGeom>
          <a:solidFill>
            <a:srgbClr val="666633"/>
          </a:solidFill>
          <a:ln>
            <a:noFill/>
          </a:ln>
        </p:spPr>
        <p:txBody>
          <a:bodyPr wrap="square">
            <a:spAutoFit/>
          </a:bodyPr>
          <a:lstStyle/>
          <a:p>
            <a:pPr>
              <a:spcBef>
                <a:spcPts val="200"/>
              </a:spcBef>
              <a:spcAft>
                <a:spcPts val="200"/>
              </a:spcAft>
            </a:pPr>
            <a:r>
              <a:rPr lang="fr-FR" sz="1500" b="1" dirty="0" smtClean="0">
                <a:solidFill>
                  <a:schemeClr val="bg1"/>
                </a:solidFill>
                <a:latin typeface="Arial" panose="020B0604020202020204" pitchFamily="34" charset="0"/>
                <a:cs typeface="Arial" panose="020B0604020202020204" pitchFamily="34" charset="0"/>
              </a:rPr>
              <a:t>FICHE 3 : organiser les espaces pour éviter la propagation du Covid-19.</a:t>
            </a:r>
          </a:p>
        </p:txBody>
      </p:sp>
      <p:sp>
        <p:nvSpPr>
          <p:cNvPr id="11" name="ZoneTexte 10"/>
          <p:cNvSpPr txBox="1"/>
          <p:nvPr/>
        </p:nvSpPr>
        <p:spPr>
          <a:xfrm>
            <a:off x="3500" y="1900153"/>
            <a:ext cx="6823616" cy="1015663"/>
          </a:xfrm>
          <a:prstGeom prst="rect">
            <a:avLst/>
          </a:prstGeom>
          <a:noFill/>
        </p:spPr>
        <p:txBody>
          <a:bodyPr wrap="square" rtlCol="0">
            <a:spAutoFit/>
          </a:bodyPr>
          <a:lstStyle/>
          <a:p>
            <a:pPr algn="ctr"/>
            <a:r>
              <a:rPr lang="fr-FR" sz="2000" b="1" spc="-4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Covid-19 : maintien d’activité et mesures sanitaires, la MSA à vos côtés</a:t>
            </a:r>
            <a:endParaRPr lang="fr-FR" sz="2000" b="1" spc="-4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endParaRPr lang="fr-FR" sz="2000" b="1" spc="-4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42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ZoneTexte 23"/>
          <p:cNvSpPr txBox="1"/>
          <p:nvPr/>
        </p:nvSpPr>
        <p:spPr>
          <a:xfrm>
            <a:off x="262440" y="3080345"/>
            <a:ext cx="6334911" cy="3795911"/>
          </a:xfrm>
          <a:prstGeom prst="rect">
            <a:avLst/>
          </a:prstGeom>
          <a:noFill/>
        </p:spPr>
        <p:txBody>
          <a:bodyPr wrap="square" rtlCol="0">
            <a:spAutoFit/>
          </a:bodyPr>
          <a:lstStyle/>
          <a:p>
            <a:pPr marL="266700"/>
            <a:endParaRPr lang="fr-FR" sz="200" dirty="0" smtClean="0">
              <a:latin typeface="Arial" panose="020B0604020202020204" pitchFamily="34" charset="0"/>
              <a:ea typeface="Verdana" panose="020B0604030504040204" pitchFamily="34" charset="0"/>
              <a:cs typeface="Arial" panose="020B0604020202020204" pitchFamily="34" charset="0"/>
            </a:endParaRPr>
          </a:p>
          <a:p>
            <a:r>
              <a:rPr lang="fr-FR" sz="1300" b="1" dirty="0">
                <a:solidFill>
                  <a:srgbClr val="625356"/>
                </a:solidFill>
                <a:latin typeface="Arial" panose="020B0604020202020204" pitchFamily="34" charset="0"/>
                <a:cs typeface="Arial" panose="020B0604020202020204" pitchFamily="34" charset="0"/>
              </a:rPr>
              <a:t>Les vestiaires</a:t>
            </a:r>
          </a:p>
          <a:p>
            <a:pPr marL="171450" indent="-171450">
              <a:spcBef>
                <a:spcPts val="1200"/>
              </a:spcBef>
              <a:buFont typeface="Arial" panose="020B0604020202020204" pitchFamily="34" charset="0"/>
              <a:buChar char="•"/>
            </a:pPr>
            <a:r>
              <a:rPr lang="fr-FR" sz="1100" b="1" dirty="0" smtClean="0">
                <a:latin typeface="Arial" panose="020B0604020202020204" pitchFamily="34" charset="0"/>
                <a:cs typeface="Arial" panose="020B0604020202020204" pitchFamily="34" charset="0"/>
              </a:rPr>
              <a:t>Interdiction </a:t>
            </a:r>
            <a:r>
              <a:rPr lang="fr-FR" sz="1100" b="1" dirty="0">
                <a:latin typeface="Arial" panose="020B0604020202020204" pitchFamily="34" charset="0"/>
                <a:cs typeface="Arial" panose="020B0604020202020204" pitchFamily="34" charset="0"/>
              </a:rPr>
              <a:t>de se rassembler à plus de deux personnes </a:t>
            </a:r>
            <a:r>
              <a:rPr lang="fr-FR" sz="1100" dirty="0">
                <a:latin typeface="Arial" panose="020B0604020202020204" pitchFamily="34" charset="0"/>
                <a:cs typeface="Arial" panose="020B0604020202020204" pitchFamily="34" charset="0"/>
              </a:rPr>
              <a:t>dans le local fumeur avec nécessité impérative de conserver une distance de sécurité d’au moins un mètre.</a:t>
            </a:r>
          </a:p>
          <a:p>
            <a:pPr marL="171450" indent="-171450">
              <a:spcBef>
                <a:spcPts val="600"/>
              </a:spcBef>
              <a:buFont typeface="Arial" panose="020B0604020202020204" pitchFamily="34" charset="0"/>
              <a:buChar char="•"/>
            </a:pPr>
            <a:r>
              <a:rPr lang="fr-FR" sz="1100" b="1" dirty="0" smtClean="0">
                <a:latin typeface="Arial" panose="020B0604020202020204" pitchFamily="34" charset="0"/>
                <a:cs typeface="Arial" panose="020B0604020202020204" pitchFamily="34" charset="0"/>
              </a:rPr>
              <a:t>Interdiction d’utiliser du gel hydro alcoolique dans le local fumeur </a:t>
            </a:r>
            <a:r>
              <a:rPr lang="fr-FR" sz="1100" dirty="0" smtClean="0">
                <a:latin typeface="Arial" panose="020B0604020202020204" pitchFamily="34" charset="0"/>
                <a:cs typeface="Arial" panose="020B0604020202020204" pitchFamily="34" charset="0"/>
              </a:rPr>
              <a:t>(</a:t>
            </a:r>
            <a:r>
              <a:rPr lang="fr-FR" sz="1100" dirty="0">
                <a:latin typeface="Arial" panose="020B0604020202020204" pitchFamily="34" charset="0"/>
                <a:cs typeface="Arial" panose="020B0604020202020204" pitchFamily="34" charset="0"/>
              </a:rPr>
              <a:t>inflammable).</a:t>
            </a:r>
          </a:p>
          <a:p>
            <a:pPr marL="171450" indent="-171450">
              <a:spcBef>
                <a:spcPts val="600"/>
              </a:spcBef>
              <a:buFont typeface="Arial" panose="020B0604020202020204" pitchFamily="34" charset="0"/>
              <a:buChar char="•"/>
            </a:pPr>
            <a:r>
              <a:rPr lang="fr-FR" sz="1100" b="1" dirty="0" smtClean="0">
                <a:latin typeface="Arial" panose="020B0604020202020204" pitchFamily="34" charset="0"/>
                <a:cs typeface="Arial" panose="020B0604020202020204" pitchFamily="34" charset="0"/>
              </a:rPr>
              <a:t>Ne </a:t>
            </a:r>
            <a:r>
              <a:rPr lang="fr-FR" sz="1100" b="1" dirty="0">
                <a:latin typeface="Arial" panose="020B0604020202020204" pitchFamily="34" charset="0"/>
                <a:cs typeface="Arial" panose="020B0604020202020204" pitchFamily="34" charset="0"/>
              </a:rPr>
              <a:t>pas partager les </a:t>
            </a:r>
            <a:r>
              <a:rPr lang="fr-FR" sz="1100" b="1" dirty="0" smtClean="0">
                <a:latin typeface="Arial" panose="020B0604020202020204" pitchFamily="34" charset="0"/>
                <a:cs typeface="Arial" panose="020B0604020202020204" pitchFamily="34" charset="0"/>
              </a:rPr>
              <a:t>cigarettes </a:t>
            </a:r>
            <a:r>
              <a:rPr lang="fr-FR" sz="1100" b="1" dirty="0">
                <a:latin typeface="Arial" panose="020B0604020202020204" pitchFamily="34" charset="0"/>
                <a:cs typeface="Arial" panose="020B0604020202020204" pitchFamily="34" charset="0"/>
              </a:rPr>
              <a:t>ou e-cigarettes </a:t>
            </a:r>
            <a:r>
              <a:rPr lang="fr-FR" sz="1100" dirty="0">
                <a:latin typeface="Arial" panose="020B0604020202020204" pitchFamily="34" charset="0"/>
                <a:cs typeface="Arial" panose="020B0604020202020204" pitchFamily="34" charset="0"/>
              </a:rPr>
              <a:t>(voie de transmission possible du coronavirus).</a:t>
            </a:r>
          </a:p>
          <a:p>
            <a:pPr>
              <a:spcBef>
                <a:spcPts val="600"/>
              </a:spcBef>
            </a:pPr>
            <a:endParaRPr lang="fr-FR" sz="1400" dirty="0">
              <a:latin typeface="Arial" panose="020B0604020202020204" pitchFamily="34" charset="0"/>
              <a:cs typeface="Arial" panose="020B0604020202020204" pitchFamily="34" charset="0"/>
            </a:endParaRPr>
          </a:p>
          <a:p>
            <a:pPr>
              <a:spcBef>
                <a:spcPts val="600"/>
              </a:spcBef>
            </a:pPr>
            <a:r>
              <a:rPr lang="fr-FR" sz="1300" b="1" dirty="0" smtClean="0">
                <a:solidFill>
                  <a:srgbClr val="625356"/>
                </a:solidFill>
                <a:latin typeface="Arial" panose="020B0604020202020204" pitchFamily="34" charset="0"/>
                <a:cs typeface="Arial" panose="020B0604020202020204" pitchFamily="34" charset="0"/>
              </a:rPr>
              <a:t>Vos sources d’information</a:t>
            </a:r>
            <a:endParaRPr lang="fr-FR" sz="1300" b="1" dirty="0">
              <a:solidFill>
                <a:srgbClr val="625356"/>
              </a:solidFill>
              <a:latin typeface="Arial" panose="020B0604020202020204" pitchFamily="34" charset="0"/>
              <a:cs typeface="Arial" panose="020B0604020202020204" pitchFamily="34" charset="0"/>
            </a:endParaRPr>
          </a:p>
          <a:p>
            <a:pPr>
              <a:spcBef>
                <a:spcPts val="600"/>
              </a:spcBef>
              <a:spcAft>
                <a:spcPts val="200"/>
              </a:spcAft>
            </a:pPr>
            <a:r>
              <a:rPr lang="fr-FR" sz="1100" dirty="0" smtClean="0">
                <a:latin typeface="Arial" panose="020B0604020202020204" pitchFamily="34" charset="0"/>
                <a:cs typeface="Arial" panose="020B0604020202020204" pitchFamily="34" charset="0"/>
              </a:rPr>
              <a:t>Les sources d’information suivantes sont à consulter impérativement et de façon régulière</a:t>
            </a:r>
            <a:r>
              <a:rPr lang="fr-FR" sz="1050" dirty="0" smtClean="0">
                <a:latin typeface="Arial" panose="020B0604020202020204" pitchFamily="34" charset="0"/>
                <a:cs typeface="Arial" panose="020B0604020202020204" pitchFamily="34" charset="0"/>
              </a:rPr>
              <a:t>.</a:t>
            </a:r>
          </a:p>
          <a:p>
            <a:pPr marL="171450" lvl="0" indent="-171450">
              <a:spcBef>
                <a:spcPts val="600"/>
              </a:spcBef>
              <a:buFont typeface="Arial" panose="020B0604020202020204" pitchFamily="34" charset="0"/>
              <a:buChar char="•"/>
            </a:pPr>
            <a:r>
              <a:rPr lang="fr-FR" sz="1100" u="sng" dirty="0">
                <a:latin typeface="Arial" panose="020B0604020202020204" pitchFamily="34" charset="0"/>
                <a:cs typeface="Arial" panose="020B0604020202020204" pitchFamily="34" charset="0"/>
                <a:hlinkClick r:id="rId2"/>
              </a:rPr>
              <a:t>https://travail-emploi.gouv.fr/actualites/l-actualite-du-ministere/article/coronavirus-questions-reponses-pour-les-entreprises-et-les-salaries</a:t>
            </a:r>
            <a:r>
              <a:rPr lang="fr-FR" sz="1100" u="sng" dirty="0">
                <a:latin typeface="Arial" panose="020B0604020202020204" pitchFamily="34" charset="0"/>
                <a:cs typeface="Arial" panose="020B0604020202020204" pitchFamily="34" charset="0"/>
              </a:rPr>
              <a:t>.</a:t>
            </a:r>
            <a:endParaRPr lang="fr-FR" sz="1100" dirty="0">
              <a:latin typeface="Arial" panose="020B0604020202020204" pitchFamily="34" charset="0"/>
              <a:cs typeface="Arial" panose="020B0604020202020204" pitchFamily="34" charset="0"/>
            </a:endParaRPr>
          </a:p>
          <a:p>
            <a:pPr marL="171450" lvl="0" indent="-171450">
              <a:spcBef>
                <a:spcPts val="600"/>
              </a:spcBef>
              <a:buFont typeface="Arial" panose="020B0604020202020204" pitchFamily="34" charset="0"/>
              <a:buChar char="•"/>
            </a:pPr>
            <a:r>
              <a:rPr lang="fr-FR" sz="1100" u="sng" dirty="0">
                <a:latin typeface="Arial" panose="020B0604020202020204" pitchFamily="34" charset="0"/>
                <a:cs typeface="Arial" panose="020B0604020202020204" pitchFamily="34" charset="0"/>
                <a:hlinkClick r:id="rId3"/>
              </a:rPr>
              <a:t>https://www.gouvernement.fr/info-coronavirus</a:t>
            </a:r>
            <a:endParaRPr lang="fr-FR" sz="1100" dirty="0">
              <a:latin typeface="Arial" panose="020B0604020202020204" pitchFamily="34" charset="0"/>
              <a:cs typeface="Arial" panose="020B0604020202020204" pitchFamily="34" charset="0"/>
            </a:endParaRPr>
          </a:p>
          <a:p>
            <a:pPr marL="171450" lvl="0" indent="-171450">
              <a:spcBef>
                <a:spcPts val="600"/>
              </a:spcBef>
              <a:buFont typeface="Arial" panose="020B0604020202020204" pitchFamily="34" charset="0"/>
              <a:buChar char="•"/>
            </a:pPr>
            <a:r>
              <a:rPr lang="fr-FR" sz="1100" u="sng" dirty="0">
                <a:latin typeface="Arial" panose="020B0604020202020204" pitchFamily="34" charset="0"/>
                <a:cs typeface="Arial" panose="020B0604020202020204" pitchFamily="34" charset="0"/>
                <a:hlinkClick r:id="rId4"/>
              </a:rPr>
              <a:t>https://solidarites-sante.gouv.fr/soins-et-maladies/maladies/maladies-infectieuses/coronavirus/</a:t>
            </a:r>
            <a:endParaRPr lang="fr-FR" sz="1100" dirty="0">
              <a:latin typeface="Arial" panose="020B0604020202020204" pitchFamily="34" charset="0"/>
              <a:cs typeface="Arial" panose="020B0604020202020204" pitchFamily="34" charset="0"/>
            </a:endParaRPr>
          </a:p>
          <a:p>
            <a:pPr marL="171450" lvl="0" indent="-171450">
              <a:spcBef>
                <a:spcPts val="600"/>
              </a:spcBef>
              <a:buFont typeface="Arial" panose="020B0604020202020204" pitchFamily="34" charset="0"/>
              <a:buChar char="•"/>
            </a:pPr>
            <a:r>
              <a:rPr lang="fr-FR" sz="1100" u="sng" dirty="0">
                <a:latin typeface="Arial" panose="020B0604020202020204" pitchFamily="34" charset="0"/>
                <a:cs typeface="Arial" panose="020B0604020202020204" pitchFamily="34" charset="0"/>
                <a:hlinkClick r:id="rId5"/>
              </a:rPr>
              <a:t>https://www.santepubliquefrance.fr/</a:t>
            </a:r>
            <a:endParaRPr lang="fr-FR" sz="1100" dirty="0">
              <a:latin typeface="Arial" panose="020B0604020202020204" pitchFamily="34" charset="0"/>
              <a:cs typeface="Arial" panose="020B0604020202020204" pitchFamily="34" charset="0"/>
            </a:endParaRPr>
          </a:p>
          <a:p>
            <a:pPr marL="171450" lvl="0" indent="-171450">
              <a:spcBef>
                <a:spcPts val="600"/>
              </a:spcBef>
              <a:buFont typeface="Arial" panose="020B0604020202020204" pitchFamily="34" charset="0"/>
              <a:buChar char="•"/>
            </a:pPr>
            <a:r>
              <a:rPr lang="fr-FR" sz="1100" u="sng" dirty="0">
                <a:latin typeface="Arial" panose="020B0604020202020204" pitchFamily="34" charset="0"/>
                <a:cs typeface="Arial" panose="020B0604020202020204" pitchFamily="34" charset="0"/>
                <a:hlinkClick r:id="rId6"/>
              </a:rPr>
              <a:t>http://www.inrs.fr/actualites/coronavirus-SARS-CoV-2-COVID-19.html</a:t>
            </a:r>
            <a:endParaRPr lang="fr-FR" sz="1100" dirty="0">
              <a:latin typeface="Arial" panose="020B0604020202020204" pitchFamily="34" charset="0"/>
              <a:cs typeface="Arial" panose="020B0604020202020204" pitchFamily="34" charset="0"/>
            </a:endParaRPr>
          </a:p>
          <a:p>
            <a:pPr marL="171450" lvl="0" indent="-171450">
              <a:spcBef>
                <a:spcPts val="600"/>
              </a:spcBef>
              <a:buFont typeface="Arial" panose="020B0604020202020204" pitchFamily="34" charset="0"/>
              <a:buChar char="•"/>
            </a:pPr>
            <a:r>
              <a:rPr lang="fr-FR" sz="1100" u="sng" dirty="0">
                <a:latin typeface="Arial" panose="020B0604020202020204" pitchFamily="34" charset="0"/>
                <a:cs typeface="Arial" panose="020B0604020202020204" pitchFamily="34" charset="0"/>
                <a:hlinkClick r:id="rId7"/>
              </a:rPr>
              <a:t>http://</a:t>
            </a:r>
            <a:r>
              <a:rPr lang="fr-FR" sz="1100" u="sng" dirty="0" smtClean="0">
                <a:latin typeface="Arial" panose="020B0604020202020204" pitchFamily="34" charset="0"/>
                <a:cs typeface="Arial" panose="020B0604020202020204" pitchFamily="34" charset="0"/>
                <a:hlinkClick r:id="rId7"/>
              </a:rPr>
              <a:t>www.inrs.fr/actualites/COVID-19-et-entreprises.html</a:t>
            </a:r>
            <a:endParaRPr lang="fr-FR" sz="1100" dirty="0">
              <a:latin typeface="Arial" panose="020B0604020202020204" pitchFamily="34" charset="0"/>
              <a:cs typeface="Arial" panose="020B0604020202020204" pitchFamily="34" charset="0"/>
            </a:endParaRPr>
          </a:p>
        </p:txBody>
      </p:sp>
      <p:sp>
        <p:nvSpPr>
          <p:cNvPr id="30" name="ZoneTexte 29"/>
          <p:cNvSpPr txBox="1"/>
          <p:nvPr/>
        </p:nvSpPr>
        <p:spPr>
          <a:xfrm>
            <a:off x="5805264" y="505892"/>
            <a:ext cx="1005716" cy="215444"/>
          </a:xfrm>
          <a:prstGeom prst="rect">
            <a:avLst/>
          </a:prstGeom>
          <a:noFill/>
        </p:spPr>
        <p:txBody>
          <a:bodyPr wrap="square" rtlCol="0">
            <a:spAutoFit/>
          </a:bodyPr>
          <a:lstStyle/>
          <a:p>
            <a:r>
              <a:rPr lang="fr-FR" sz="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 mars 2020</a:t>
            </a:r>
          </a:p>
        </p:txBody>
      </p:sp>
      <p:sp>
        <p:nvSpPr>
          <p:cNvPr id="8" name="Freeform 9"/>
          <p:cNvSpPr>
            <a:spLocks/>
          </p:cNvSpPr>
          <p:nvPr/>
        </p:nvSpPr>
        <p:spPr bwMode="auto">
          <a:xfrm>
            <a:off x="126236" y="2246267"/>
            <a:ext cx="167640" cy="137160"/>
          </a:xfrm>
          <a:custGeom>
            <a:avLst/>
            <a:gdLst>
              <a:gd name="T0" fmla="*/ 220 w 220"/>
              <a:gd name="T1" fmla="*/ 126 h 183"/>
              <a:gd name="T2" fmla="*/ 220 w 220"/>
              <a:gd name="T3" fmla="*/ 126 h 183"/>
              <a:gd name="T4" fmla="*/ 220 w 220"/>
              <a:gd name="T5" fmla="*/ 56 h 183"/>
              <a:gd name="T6" fmla="*/ 163 w 220"/>
              <a:gd name="T7" fmla="*/ 0 h 183"/>
              <a:gd name="T8" fmla="*/ 0 w 220"/>
              <a:gd name="T9" fmla="*/ 0 h 183"/>
              <a:gd name="T10" fmla="*/ 0 w 220"/>
              <a:gd name="T11" fmla="*/ 183 h 183"/>
              <a:gd name="T12" fmla="*/ 163 w 220"/>
              <a:gd name="T13" fmla="*/ 183 h 183"/>
              <a:gd name="T14" fmla="*/ 220 w 220"/>
              <a:gd name="T15" fmla="*/ 126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0" h="183">
                <a:moveTo>
                  <a:pt x="220" y="126"/>
                </a:moveTo>
                <a:lnTo>
                  <a:pt x="220" y="126"/>
                </a:lnTo>
                <a:lnTo>
                  <a:pt x="220" y="56"/>
                </a:lnTo>
                <a:cubicBezTo>
                  <a:pt x="220" y="56"/>
                  <a:pt x="220" y="0"/>
                  <a:pt x="163" y="0"/>
                </a:cubicBezTo>
                <a:lnTo>
                  <a:pt x="0" y="0"/>
                </a:lnTo>
                <a:lnTo>
                  <a:pt x="0" y="183"/>
                </a:lnTo>
                <a:lnTo>
                  <a:pt x="163" y="183"/>
                </a:lnTo>
                <a:cubicBezTo>
                  <a:pt x="163" y="183"/>
                  <a:pt x="220" y="183"/>
                  <a:pt x="220" y="126"/>
                </a:cubicBezTo>
                <a:close/>
              </a:path>
            </a:pathLst>
          </a:custGeom>
          <a:solidFill>
            <a:srgbClr val="D9AE90"/>
          </a:solidFill>
          <a:ln w="0">
            <a:noFill/>
            <a:prstDash val="solid"/>
            <a:round/>
            <a:headEnd/>
            <a:tailEnd/>
          </a:ln>
        </p:spPr>
        <p:txBody>
          <a:bodyPr rot="0" vert="horz" wrap="square" lIns="91440" tIns="45720" rIns="91440" bIns="45720" anchor="t" anchorCtr="0" upright="1">
            <a:noAutofit/>
          </a:bodyPr>
          <a:lstStyle/>
          <a:p>
            <a:endParaRPr lang="fr-FR"/>
          </a:p>
        </p:txBody>
      </p:sp>
      <p:sp>
        <p:nvSpPr>
          <p:cNvPr id="9" name="Freeform 9"/>
          <p:cNvSpPr>
            <a:spLocks/>
          </p:cNvSpPr>
          <p:nvPr/>
        </p:nvSpPr>
        <p:spPr bwMode="auto">
          <a:xfrm>
            <a:off x="94800" y="3203848"/>
            <a:ext cx="167640" cy="137160"/>
          </a:xfrm>
          <a:custGeom>
            <a:avLst/>
            <a:gdLst>
              <a:gd name="T0" fmla="*/ 220 w 220"/>
              <a:gd name="T1" fmla="*/ 126 h 183"/>
              <a:gd name="T2" fmla="*/ 220 w 220"/>
              <a:gd name="T3" fmla="*/ 126 h 183"/>
              <a:gd name="T4" fmla="*/ 220 w 220"/>
              <a:gd name="T5" fmla="*/ 56 h 183"/>
              <a:gd name="T6" fmla="*/ 163 w 220"/>
              <a:gd name="T7" fmla="*/ 0 h 183"/>
              <a:gd name="T8" fmla="*/ 0 w 220"/>
              <a:gd name="T9" fmla="*/ 0 h 183"/>
              <a:gd name="T10" fmla="*/ 0 w 220"/>
              <a:gd name="T11" fmla="*/ 183 h 183"/>
              <a:gd name="T12" fmla="*/ 163 w 220"/>
              <a:gd name="T13" fmla="*/ 183 h 183"/>
              <a:gd name="T14" fmla="*/ 220 w 220"/>
              <a:gd name="T15" fmla="*/ 126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0" h="183">
                <a:moveTo>
                  <a:pt x="220" y="126"/>
                </a:moveTo>
                <a:lnTo>
                  <a:pt x="220" y="126"/>
                </a:lnTo>
                <a:lnTo>
                  <a:pt x="220" y="56"/>
                </a:lnTo>
                <a:cubicBezTo>
                  <a:pt x="220" y="56"/>
                  <a:pt x="220" y="0"/>
                  <a:pt x="163" y="0"/>
                </a:cubicBezTo>
                <a:lnTo>
                  <a:pt x="0" y="0"/>
                </a:lnTo>
                <a:lnTo>
                  <a:pt x="0" y="183"/>
                </a:lnTo>
                <a:lnTo>
                  <a:pt x="163" y="183"/>
                </a:lnTo>
                <a:cubicBezTo>
                  <a:pt x="163" y="183"/>
                  <a:pt x="220" y="183"/>
                  <a:pt x="220" y="126"/>
                </a:cubicBezTo>
                <a:close/>
              </a:path>
            </a:pathLst>
          </a:custGeom>
          <a:solidFill>
            <a:srgbClr val="666633"/>
          </a:solidFill>
          <a:ln w="0">
            <a:noFill/>
            <a:prstDash val="solid"/>
            <a:round/>
            <a:headEnd/>
            <a:tailEnd/>
          </a:ln>
        </p:spPr>
        <p:txBody>
          <a:bodyPr rot="0" vert="horz" wrap="square" lIns="91440" tIns="45720" rIns="91440" bIns="45720" anchor="t" anchorCtr="0" upright="1">
            <a:noAutofit/>
          </a:bodyPr>
          <a:lstStyle/>
          <a:p>
            <a:endParaRPr lang="fr-FR"/>
          </a:p>
        </p:txBody>
      </p:sp>
      <p:sp>
        <p:nvSpPr>
          <p:cNvPr id="3" name="Rectangle à coins arrondis 2"/>
          <p:cNvSpPr/>
          <p:nvPr/>
        </p:nvSpPr>
        <p:spPr>
          <a:xfrm>
            <a:off x="126236" y="7092279"/>
            <a:ext cx="6543124" cy="1440161"/>
          </a:xfrm>
          <a:prstGeom prst="roundRect">
            <a:avLst/>
          </a:prstGeom>
          <a:solidFill>
            <a:schemeClr val="accent6"/>
          </a:solidFill>
          <a:ln>
            <a:solidFill>
              <a:srgbClr val="D9AE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b="1" dirty="0">
                <a:latin typeface="Arial" panose="020B0604020202020204" pitchFamily="34" charset="0"/>
                <a:cs typeface="Arial" panose="020B0604020202020204" pitchFamily="34" charset="0"/>
              </a:rPr>
              <a:t>Au-delà des prescriptions formulées dans ce document, un accompagnement à distance (via téléphone, messagerie,...) vous est proposé par les équipes de prévention des risques professionnels et de santé au travail de la MSA pour vous aider à réfléchir aux mesures à mettre en place dans votre entreprise en fonction de votre organisation propre. </a:t>
            </a:r>
          </a:p>
          <a:p>
            <a:r>
              <a:rPr lang="fr-FR" sz="1300" b="1" dirty="0">
                <a:latin typeface="Arial" panose="020B0604020202020204" pitchFamily="34" charset="0"/>
                <a:cs typeface="Arial" panose="020B0604020202020204" pitchFamily="34" charset="0"/>
              </a:rPr>
              <a:t>Nous mettrons à jour nos informations au regard de l’évolution de la situation.</a:t>
            </a:r>
          </a:p>
        </p:txBody>
      </p:sp>
      <p:pic>
        <p:nvPicPr>
          <p:cNvPr id="10" name="Image 9">
            <a:extLst>
              <a:ext uri="{FF2B5EF4-FFF2-40B4-BE49-F238E27FC236}">
                <a16:creationId xmlns:a16="http://schemas.microsoft.com/office/drawing/2014/main" xmlns="" id="{53DC5E09-F167-B947-B040-98ADAF92EF5E}"/>
              </a:ext>
            </a:extLst>
          </p:cNvPr>
          <p:cNvPicPr>
            <a:picLocks noChangeAspect="1"/>
          </p:cNvPicPr>
          <p:nvPr/>
        </p:nvPicPr>
        <p:blipFill rotWithShape="1">
          <a:blip r:embed="rId8">
            <a:extLst>
              <a:ext uri="{28A0092B-C50C-407E-A947-70E740481C1C}">
                <a14:useLocalDpi xmlns:a14="http://schemas.microsoft.com/office/drawing/2010/main" val="0"/>
              </a:ext>
            </a:extLst>
          </a:blip>
          <a:srcRect t="3039" r="9244" b="68987"/>
          <a:stretch/>
        </p:blipFill>
        <p:spPr>
          <a:xfrm>
            <a:off x="0" y="-205619"/>
            <a:ext cx="6858000" cy="2987824"/>
          </a:xfrm>
          <a:prstGeom prst="rect">
            <a:avLst/>
          </a:prstGeom>
        </p:spPr>
      </p:pic>
      <p:sp>
        <p:nvSpPr>
          <p:cNvPr id="12" name="ZoneTexte 11"/>
          <p:cNvSpPr txBox="1"/>
          <p:nvPr/>
        </p:nvSpPr>
        <p:spPr>
          <a:xfrm>
            <a:off x="3500" y="1900153"/>
            <a:ext cx="6823616" cy="1015663"/>
          </a:xfrm>
          <a:prstGeom prst="rect">
            <a:avLst/>
          </a:prstGeom>
          <a:noFill/>
        </p:spPr>
        <p:txBody>
          <a:bodyPr wrap="square" rtlCol="0">
            <a:spAutoFit/>
          </a:bodyPr>
          <a:lstStyle/>
          <a:p>
            <a:pPr algn="ctr"/>
            <a:r>
              <a:rPr lang="fr-FR" sz="2000" b="1" spc="-4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Covid-19 : maintien d’activité et mesures sanitaires, la MSA à vos côtés</a:t>
            </a:r>
            <a:endParaRPr lang="fr-FR" sz="2000" b="1" spc="-4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endParaRPr lang="fr-FR" sz="2000" b="1" spc="-4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45684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488</TotalTime>
  <Words>495</Words>
  <Application>Microsoft Office PowerPoint</Application>
  <PresentationFormat>Affichage à l'écran (4:3)</PresentationFormat>
  <Paragraphs>64</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Richard Dallennes</dc:creator>
  <cp:lastModifiedBy>Cécile</cp:lastModifiedBy>
  <cp:revision>58</cp:revision>
  <dcterms:created xsi:type="dcterms:W3CDTF">2017-03-24T13:38:45Z</dcterms:created>
  <dcterms:modified xsi:type="dcterms:W3CDTF">2020-03-31T07:07:18Z</dcterms:modified>
</cp:coreProperties>
</file>